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notesMasterIdLst>
    <p:notesMasterId r:id="rId18"/>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esProps" Target="presProps.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1A24"/>
        </a:solidFill>
      </p:bgPr>
    </p:bg>
    <p:spTree>
      <p:nvGrpSpPr>
        <p:cNvPr id="1" name=""/>
        <p:cNvGrpSpPr/>
        <p:nvPr/>
      </p:nvGrpSpPr>
      <p:grpSpPr>
        <a:xfrm>
          <a:off x="0" y="0"/>
          <a:ext cx="0" cy="0"/>
          <a:chOff x="0" y="0"/>
          <a:chExt cx="0" cy="0"/>
        </a:xfrm>
      </p:grpSpPr>
      <p:sp>
        <p:nvSpPr>
          <p:cNvPr id="2" name="Text 0"/>
          <p:cNvSpPr/>
          <p:nvPr/>
        </p:nvSpPr>
        <p:spPr>
          <a:xfrm>
            <a:off x="548640" y="548640"/>
            <a:ext cx="10972800" cy="365760"/>
          </a:xfrm>
          <a:prstGeom prst="rect">
            <a:avLst/>
          </a:prstGeom>
          <a:noFill/>
          <a:ln/>
        </p:spPr>
        <p:txBody>
          <a:bodyPr wrap="square" rtlCol="0" anchor="ctr"/>
          <a:lstStyle/>
          <a:p>
            <a:pPr indent="0" marL="0">
              <a:buNone/>
            </a:pPr>
            <a:r>
              <a:rPr lang="en-US" sz="1000" spc="400" kern="0" dirty="0">
                <a:solidFill>
                  <a:srgbClr val="A8B4BF"/>
                </a:solidFill>
                <a:latin typeface="Helvetica Neue" pitchFamily="34" charset="0"/>
                <a:ea typeface="Helvetica Neue" pitchFamily="34" charset="-122"/>
                <a:cs typeface="Helvetica Neue" pitchFamily="34" charset="-120"/>
              </a:rPr>
              <a:t>BSF NUTRITION INC.  ·  BRAND SYSTEM BRIEF  ·  INVESTOR EDITION</a:t>
            </a:r>
            <a:endParaRPr lang="en-US" sz="1000" dirty="0"/>
          </a:p>
        </p:txBody>
      </p:sp>
      <p:sp>
        <p:nvSpPr>
          <p:cNvPr id="3" name="Text 1"/>
          <p:cNvSpPr/>
          <p:nvPr/>
        </p:nvSpPr>
        <p:spPr>
          <a:xfrm>
            <a:off x="548640" y="1371600"/>
            <a:ext cx="10972800" cy="2926080"/>
          </a:xfrm>
          <a:prstGeom prst="rect">
            <a:avLst/>
          </a:prstGeom>
          <a:noFill/>
          <a:ln/>
        </p:spPr>
        <p:txBody>
          <a:bodyPr wrap="square" rtlCol="0" anchor="ctr"/>
          <a:lstStyle/>
          <a:p>
            <a:pPr indent="0" marL="0">
              <a:buNone/>
            </a:pPr>
            <a:r>
              <a:rPr lang="en-US" sz="9600" b="1" dirty="0">
                <a:solidFill>
                  <a:srgbClr val="FFFFFF"/>
                </a:solidFill>
                <a:latin typeface="Helvetica Neue" pitchFamily="34" charset="0"/>
                <a:ea typeface="Helvetica Neue" pitchFamily="34" charset="-122"/>
                <a:cs typeface="Helvetica Neue" pitchFamily="34" charset="-120"/>
              </a:rPr>
              <a:t>Blood Sugar</a:t>
            </a:r>
            <a:endParaRPr lang="en-US" sz="9600" dirty="0"/>
          </a:p>
          <a:p>
            <a:pPr indent="0" marL="0">
              <a:buNone/>
            </a:pPr>
            <a:r>
              <a:rPr lang="en-US" sz="9600" b="1" dirty="0">
                <a:solidFill>
                  <a:srgbClr val="FFFFFF"/>
                </a:solidFill>
                <a:latin typeface="Helvetica Neue" pitchFamily="34" charset="0"/>
                <a:ea typeface="Helvetica Neue" pitchFamily="34" charset="-122"/>
                <a:cs typeface="Helvetica Neue" pitchFamily="34" charset="-120"/>
              </a:rPr>
              <a:t>Friendly™</a:t>
            </a:r>
            <a:endParaRPr lang="en-US" sz="9600" dirty="0"/>
          </a:p>
        </p:txBody>
      </p:sp>
      <p:sp>
        <p:nvSpPr>
          <p:cNvPr id="4" name="Text 2"/>
          <p:cNvSpPr/>
          <p:nvPr/>
        </p:nvSpPr>
        <p:spPr>
          <a:xfrm>
            <a:off x="548640" y="4480560"/>
            <a:ext cx="10058400" cy="1097280"/>
          </a:xfrm>
          <a:prstGeom prst="rect">
            <a:avLst/>
          </a:prstGeom>
          <a:noFill/>
          <a:ln/>
        </p:spPr>
        <p:txBody>
          <a:bodyPr wrap="square" rtlCol="0" anchor="ctr"/>
          <a:lstStyle/>
          <a:p>
            <a:pPr indent="0" marL="0">
              <a:buNone/>
            </a:pPr>
            <a:r>
              <a:rPr lang="en-US" sz="2200" dirty="0">
                <a:solidFill>
                  <a:srgbClr val="CADCFC"/>
                </a:solidFill>
                <a:latin typeface="Helvetica Neue" pitchFamily="34" charset="0"/>
                <a:ea typeface="Helvetica Neue" pitchFamily="34" charset="-122"/>
                <a:cs typeface="Helvetica Neue" pitchFamily="34" charset="-120"/>
              </a:rPr>
              <a:t>The operating system behind the brand at the intersection of the Zero Sugar revolution and the GLP-1 era.</a:t>
            </a:r>
            <a:endParaRPr lang="en-US" sz="2200" dirty="0"/>
          </a:p>
        </p:txBody>
      </p:sp>
      <p:sp>
        <p:nvSpPr>
          <p:cNvPr id="5" name="Text 3"/>
          <p:cNvSpPr/>
          <p:nvPr/>
        </p:nvSpPr>
        <p:spPr>
          <a:xfrm>
            <a:off x="548640" y="5852160"/>
            <a:ext cx="10972800" cy="548640"/>
          </a:xfrm>
          <a:prstGeom prst="rect">
            <a:avLst/>
          </a:prstGeom>
          <a:noFill/>
          <a:ln/>
        </p:spPr>
        <p:txBody>
          <a:bodyPr wrap="square" rtlCol="0" anchor="ctr"/>
          <a:lstStyle/>
          <a:p>
            <a:pPr indent="0" marL="0">
              <a:buNone/>
            </a:pPr>
            <a:r>
              <a:rPr lang="en-US" sz="1800" i="1" dirty="0">
                <a:solidFill>
                  <a:srgbClr val="1D9DD4"/>
                </a:solidFill>
                <a:latin typeface="Helvetica Neue" pitchFamily="34" charset="0"/>
                <a:ea typeface="Helvetica Neue" pitchFamily="34" charset="-122"/>
                <a:cs typeface="Helvetica Neue" pitchFamily="34" charset="-120"/>
              </a:rPr>
              <a:t>"Blood sugar is the new calorie."</a:t>
            </a:r>
            <a:endParaRPr lang="en-US" sz="1800" dirty="0"/>
          </a:p>
        </p:txBody>
      </p:sp>
      <p:sp>
        <p:nvSpPr>
          <p:cNvPr id="6" name="Text 4"/>
          <p:cNvSpPr/>
          <p:nvPr/>
        </p:nvSpPr>
        <p:spPr>
          <a:xfrm>
            <a:off x="9875520" y="6355080"/>
            <a:ext cx="1737360" cy="274320"/>
          </a:xfrm>
          <a:prstGeom prst="rect">
            <a:avLst/>
          </a:prstGeom>
          <a:noFill/>
          <a:ln/>
        </p:spPr>
        <p:txBody>
          <a:bodyPr wrap="square" rtlCol="0" anchor="ctr"/>
          <a:lstStyle/>
          <a:p>
            <a:pPr algn="r" indent="0" marL="0">
              <a:buNone/>
            </a:pPr>
            <a:r>
              <a:rPr lang="en-US" sz="1000" dirty="0">
                <a:solidFill>
                  <a:srgbClr val="A8B4BF"/>
                </a:solidFill>
                <a:latin typeface="Helvetica Neue" pitchFamily="34" charset="0"/>
                <a:ea typeface="Helvetica Neue" pitchFamily="34" charset="-122"/>
                <a:cs typeface="Helvetica Neue" pitchFamily="34" charset="-120"/>
              </a:rPr>
              <a:t>v1.8  ·  May 2026</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365760"/>
            <a:ext cx="10972800" cy="274320"/>
          </a:xfrm>
          <a:prstGeom prst="rect">
            <a:avLst/>
          </a:prstGeom>
          <a:noFill/>
          <a:ln/>
        </p:spPr>
        <p:txBody>
          <a:bodyPr wrap="square" rtlCol="0" anchor="ctr"/>
          <a:lstStyle/>
          <a:p>
            <a:pPr indent="0" marL="0">
              <a:buNone/>
            </a:pPr>
            <a:r>
              <a:rPr lang="en-US" sz="1000" spc="400" kern="0" dirty="0">
                <a:solidFill>
                  <a:srgbClr val="4F5A66"/>
                </a:solidFill>
                <a:latin typeface="Helvetica Neue" pitchFamily="34" charset="0"/>
                <a:ea typeface="Helvetica Neue" pitchFamily="34" charset="-122"/>
                <a:cs typeface="Helvetica Neue" pitchFamily="34" charset="-120"/>
              </a:rPr>
              <a:t>08  ·  VISUAL IDENTITY</a:t>
            </a:r>
            <a:endParaRPr lang="en-US" sz="1000" dirty="0"/>
          </a:p>
        </p:txBody>
      </p:sp>
      <p:sp>
        <p:nvSpPr>
          <p:cNvPr id="3" name="Text 1"/>
          <p:cNvSpPr/>
          <p:nvPr/>
        </p:nvSpPr>
        <p:spPr>
          <a:xfrm>
            <a:off x="548640" y="777240"/>
            <a:ext cx="10972800" cy="914400"/>
          </a:xfrm>
          <a:prstGeom prst="rect">
            <a:avLst/>
          </a:prstGeom>
          <a:noFill/>
          <a:ln/>
        </p:spPr>
        <p:txBody>
          <a:bodyPr wrap="square" rtlCol="0" anchor="ctr"/>
          <a:lstStyle/>
          <a:p>
            <a:pPr indent="0" marL="0">
              <a:buNone/>
            </a:pPr>
            <a:r>
              <a:rPr lang="en-US" sz="3600" b="1" dirty="0">
                <a:solidFill>
                  <a:srgbClr val="1A1A1A"/>
                </a:solidFill>
                <a:latin typeface="Helvetica Neue" pitchFamily="34" charset="0"/>
                <a:ea typeface="Helvetica Neue" pitchFamily="34" charset="-122"/>
                <a:cs typeface="Helvetica Neue" pitchFamily="34" charset="-120"/>
              </a:rPr>
              <a:t>Product-colored. Type-led.</a:t>
            </a:r>
            <a:endParaRPr lang="en-US" sz="3600" dirty="0"/>
          </a:p>
        </p:txBody>
      </p:sp>
      <p:sp>
        <p:nvSpPr>
          <p:cNvPr id="4" name="Text 2"/>
          <p:cNvSpPr/>
          <p:nvPr/>
        </p:nvSpPr>
        <p:spPr>
          <a:xfrm>
            <a:off x="548640" y="1737360"/>
            <a:ext cx="10972800" cy="457200"/>
          </a:xfrm>
          <a:prstGeom prst="rect">
            <a:avLst/>
          </a:prstGeom>
          <a:noFill/>
          <a:ln/>
        </p:spPr>
        <p:txBody>
          <a:bodyPr wrap="square" rtlCol="0" anchor="ctr"/>
          <a:lstStyle/>
          <a:p>
            <a:pPr indent="0" marL="0">
              <a:buNone/>
            </a:pPr>
            <a:r>
              <a:rPr lang="en-US" sz="1700" dirty="0">
                <a:solidFill>
                  <a:srgbClr val="4F5A66"/>
                </a:solidFill>
                <a:latin typeface="Helvetica Neue" pitchFamily="34" charset="0"/>
                <a:ea typeface="Helvetica Neue" pitchFamily="34" charset="-122"/>
                <a:cs typeface="Helvetica Neue" pitchFamily="34" charset="-120"/>
              </a:rPr>
              <a:t>Per-product primary palette. Helvetica Neue + Gotham. Whitespace as a design choice.</a:t>
            </a:r>
            <a:endParaRPr lang="en-US" sz="1700" dirty="0"/>
          </a:p>
        </p:txBody>
      </p:sp>
      <p:sp>
        <p:nvSpPr>
          <p:cNvPr id="5" name="Shape 3"/>
          <p:cNvSpPr/>
          <p:nvPr/>
        </p:nvSpPr>
        <p:spPr>
          <a:xfrm>
            <a:off x="214884" y="2651760"/>
            <a:ext cx="1225296" cy="914400"/>
          </a:xfrm>
          <a:prstGeom prst="rect">
            <a:avLst/>
          </a:prstGeom>
          <a:solidFill>
            <a:srgbClr val="1D9DD4"/>
          </a:solidFill>
          <a:ln w="12700">
            <a:solidFill>
              <a:srgbClr val="1D9DD4"/>
            </a:solidFill>
            <a:prstDash val="solid"/>
          </a:ln>
        </p:spPr>
      </p:sp>
      <p:sp>
        <p:nvSpPr>
          <p:cNvPr id="6" name="Text 4"/>
          <p:cNvSpPr/>
          <p:nvPr/>
        </p:nvSpPr>
        <p:spPr>
          <a:xfrm>
            <a:off x="214884" y="3611880"/>
            <a:ext cx="1225296" cy="228600"/>
          </a:xfrm>
          <a:prstGeom prst="rect">
            <a:avLst/>
          </a:prstGeom>
          <a:noFill/>
          <a:ln/>
        </p:spPr>
        <p:txBody>
          <a:bodyPr wrap="square" rtlCol="0" anchor="ctr"/>
          <a:lstStyle/>
          <a:p>
            <a:pPr algn="ctr" indent="0" marL="0">
              <a:buNone/>
            </a:pPr>
            <a:r>
              <a:rPr lang="en-US" sz="900" b="1" dirty="0">
                <a:solidFill>
                  <a:srgbClr val="1A1A1A"/>
                </a:solidFill>
                <a:latin typeface="Helvetica Neue" pitchFamily="34" charset="0"/>
                <a:ea typeface="Helvetica Neue" pitchFamily="34" charset="-122"/>
                <a:cs typeface="Helvetica Neue" pitchFamily="34" charset="-120"/>
              </a:rPr>
              <a:t>#1D9DD4</a:t>
            </a:r>
            <a:endParaRPr lang="en-US" sz="900" dirty="0"/>
          </a:p>
        </p:txBody>
      </p:sp>
      <p:sp>
        <p:nvSpPr>
          <p:cNvPr id="7" name="Text 5"/>
          <p:cNvSpPr/>
          <p:nvPr/>
        </p:nvSpPr>
        <p:spPr>
          <a:xfrm>
            <a:off x="214884" y="3858768"/>
            <a:ext cx="1225296" cy="365760"/>
          </a:xfrm>
          <a:prstGeom prst="rect">
            <a:avLst/>
          </a:prstGeom>
          <a:noFill/>
          <a:ln/>
        </p:spPr>
        <p:txBody>
          <a:bodyPr wrap="square" rtlCol="0" anchor="ctr"/>
          <a:lstStyle/>
          <a:p>
            <a:pPr algn="ctr" indent="0" marL="0">
              <a:buNone/>
            </a:pPr>
            <a:r>
              <a:rPr lang="en-US" sz="800" dirty="0">
                <a:solidFill>
                  <a:srgbClr val="4F5A66"/>
                </a:solidFill>
                <a:latin typeface="Helvetica Neue" pitchFamily="34" charset="0"/>
                <a:ea typeface="Helvetica Neue" pitchFamily="34" charset="-122"/>
                <a:cs typeface="Helvetica Neue" pitchFamily="34" charset="-120"/>
              </a:rPr>
              <a:t>Supercrose®</a:t>
            </a:r>
            <a:endParaRPr lang="en-US" sz="800" dirty="0"/>
          </a:p>
        </p:txBody>
      </p:sp>
      <p:sp>
        <p:nvSpPr>
          <p:cNvPr id="8" name="Shape 6"/>
          <p:cNvSpPr/>
          <p:nvPr/>
        </p:nvSpPr>
        <p:spPr>
          <a:xfrm>
            <a:off x="1531620" y="2651760"/>
            <a:ext cx="1225296" cy="914400"/>
          </a:xfrm>
          <a:prstGeom prst="rect">
            <a:avLst/>
          </a:prstGeom>
          <a:solidFill>
            <a:srgbClr val="4582C3"/>
          </a:solidFill>
          <a:ln w="12700">
            <a:solidFill>
              <a:srgbClr val="4582C3"/>
            </a:solidFill>
            <a:prstDash val="solid"/>
          </a:ln>
        </p:spPr>
      </p:sp>
      <p:sp>
        <p:nvSpPr>
          <p:cNvPr id="9" name="Text 7"/>
          <p:cNvSpPr/>
          <p:nvPr/>
        </p:nvSpPr>
        <p:spPr>
          <a:xfrm>
            <a:off x="1531620" y="3611880"/>
            <a:ext cx="1225296" cy="228600"/>
          </a:xfrm>
          <a:prstGeom prst="rect">
            <a:avLst/>
          </a:prstGeom>
          <a:noFill/>
          <a:ln/>
        </p:spPr>
        <p:txBody>
          <a:bodyPr wrap="square" rtlCol="0" anchor="ctr"/>
          <a:lstStyle/>
          <a:p>
            <a:pPr algn="ctr" indent="0" marL="0">
              <a:buNone/>
            </a:pPr>
            <a:r>
              <a:rPr lang="en-US" sz="900" b="1" dirty="0">
                <a:solidFill>
                  <a:srgbClr val="1A1A1A"/>
                </a:solidFill>
                <a:latin typeface="Helvetica Neue" pitchFamily="34" charset="0"/>
                <a:ea typeface="Helvetica Neue" pitchFamily="34" charset="-122"/>
                <a:cs typeface="Helvetica Neue" pitchFamily="34" charset="-120"/>
              </a:rPr>
              <a:t>#4582C3</a:t>
            </a:r>
            <a:endParaRPr lang="en-US" sz="900" dirty="0"/>
          </a:p>
        </p:txBody>
      </p:sp>
      <p:sp>
        <p:nvSpPr>
          <p:cNvPr id="10" name="Text 8"/>
          <p:cNvSpPr/>
          <p:nvPr/>
        </p:nvSpPr>
        <p:spPr>
          <a:xfrm>
            <a:off x="1531620" y="3858768"/>
            <a:ext cx="1225296" cy="365760"/>
          </a:xfrm>
          <a:prstGeom prst="rect">
            <a:avLst/>
          </a:prstGeom>
          <a:noFill/>
          <a:ln/>
        </p:spPr>
        <p:txBody>
          <a:bodyPr wrap="square" rtlCol="0" anchor="ctr"/>
          <a:lstStyle/>
          <a:p>
            <a:pPr algn="ctr" indent="0" marL="0">
              <a:buNone/>
            </a:pPr>
            <a:r>
              <a:rPr lang="en-US" sz="800" dirty="0">
                <a:solidFill>
                  <a:srgbClr val="4F5A66"/>
                </a:solidFill>
                <a:latin typeface="Helvetica Neue" pitchFamily="34" charset="0"/>
                <a:ea typeface="Helvetica Neue" pitchFamily="34" charset="-122"/>
                <a:cs typeface="Helvetica Neue" pitchFamily="34" charset="-120"/>
              </a:rPr>
              <a:t>Creatine Reimagined</a:t>
            </a:r>
            <a:endParaRPr lang="en-US" sz="800" dirty="0"/>
          </a:p>
        </p:txBody>
      </p:sp>
      <p:sp>
        <p:nvSpPr>
          <p:cNvPr id="11" name="Shape 9"/>
          <p:cNvSpPr/>
          <p:nvPr/>
        </p:nvSpPr>
        <p:spPr>
          <a:xfrm>
            <a:off x="2848356" y="2651760"/>
            <a:ext cx="1225296" cy="914400"/>
          </a:xfrm>
          <a:prstGeom prst="rect">
            <a:avLst/>
          </a:prstGeom>
          <a:solidFill>
            <a:srgbClr val="4F7D9C"/>
          </a:solidFill>
          <a:ln w="12700">
            <a:solidFill>
              <a:srgbClr val="4F7D9C"/>
            </a:solidFill>
            <a:prstDash val="solid"/>
          </a:ln>
        </p:spPr>
      </p:sp>
      <p:sp>
        <p:nvSpPr>
          <p:cNvPr id="12" name="Text 10"/>
          <p:cNvSpPr/>
          <p:nvPr/>
        </p:nvSpPr>
        <p:spPr>
          <a:xfrm>
            <a:off x="2848356" y="3611880"/>
            <a:ext cx="1225296" cy="228600"/>
          </a:xfrm>
          <a:prstGeom prst="rect">
            <a:avLst/>
          </a:prstGeom>
          <a:noFill/>
          <a:ln/>
        </p:spPr>
        <p:txBody>
          <a:bodyPr wrap="square" rtlCol="0" anchor="ctr"/>
          <a:lstStyle/>
          <a:p>
            <a:pPr algn="ctr" indent="0" marL="0">
              <a:buNone/>
            </a:pPr>
            <a:r>
              <a:rPr lang="en-US" sz="900" b="1" dirty="0">
                <a:solidFill>
                  <a:srgbClr val="1A1A1A"/>
                </a:solidFill>
                <a:latin typeface="Helvetica Neue" pitchFamily="34" charset="0"/>
                <a:ea typeface="Helvetica Neue" pitchFamily="34" charset="-122"/>
                <a:cs typeface="Helvetica Neue" pitchFamily="34" charset="-120"/>
              </a:rPr>
              <a:t>#4F7D9C</a:t>
            </a:r>
            <a:endParaRPr lang="en-US" sz="900" dirty="0"/>
          </a:p>
        </p:txBody>
      </p:sp>
      <p:sp>
        <p:nvSpPr>
          <p:cNvPr id="13" name="Text 11"/>
          <p:cNvSpPr/>
          <p:nvPr/>
        </p:nvSpPr>
        <p:spPr>
          <a:xfrm>
            <a:off x="2848356" y="3858768"/>
            <a:ext cx="1225296" cy="365760"/>
          </a:xfrm>
          <a:prstGeom prst="rect">
            <a:avLst/>
          </a:prstGeom>
          <a:noFill/>
          <a:ln/>
        </p:spPr>
        <p:txBody>
          <a:bodyPr wrap="square" rtlCol="0" anchor="ctr"/>
          <a:lstStyle/>
          <a:p>
            <a:pPr algn="ctr" indent="0" marL="0">
              <a:buNone/>
            </a:pPr>
            <a:r>
              <a:rPr lang="en-US" sz="800" dirty="0">
                <a:solidFill>
                  <a:srgbClr val="4F5A66"/>
                </a:solidFill>
                <a:latin typeface="Helvetica Neue" pitchFamily="34" charset="0"/>
                <a:ea typeface="Helvetica Neue" pitchFamily="34" charset="-122"/>
                <a:cs typeface="Helvetica Neue" pitchFamily="34" charset="-120"/>
              </a:rPr>
              <a:t>Gummies Reimagined®</a:t>
            </a:r>
            <a:endParaRPr lang="en-US" sz="800" dirty="0"/>
          </a:p>
        </p:txBody>
      </p:sp>
      <p:sp>
        <p:nvSpPr>
          <p:cNvPr id="14" name="Shape 12"/>
          <p:cNvSpPr/>
          <p:nvPr/>
        </p:nvSpPr>
        <p:spPr>
          <a:xfrm>
            <a:off x="4165092" y="2651760"/>
            <a:ext cx="1225296" cy="914400"/>
          </a:xfrm>
          <a:prstGeom prst="rect">
            <a:avLst/>
          </a:prstGeom>
          <a:solidFill>
            <a:srgbClr val="C94C6A"/>
          </a:solidFill>
          <a:ln w="12700">
            <a:solidFill>
              <a:srgbClr val="C94C6A"/>
            </a:solidFill>
            <a:prstDash val="solid"/>
          </a:ln>
        </p:spPr>
      </p:sp>
      <p:sp>
        <p:nvSpPr>
          <p:cNvPr id="15" name="Text 13"/>
          <p:cNvSpPr/>
          <p:nvPr/>
        </p:nvSpPr>
        <p:spPr>
          <a:xfrm>
            <a:off x="4165092" y="3611880"/>
            <a:ext cx="1225296" cy="228600"/>
          </a:xfrm>
          <a:prstGeom prst="rect">
            <a:avLst/>
          </a:prstGeom>
          <a:noFill/>
          <a:ln/>
        </p:spPr>
        <p:txBody>
          <a:bodyPr wrap="square" rtlCol="0" anchor="ctr"/>
          <a:lstStyle/>
          <a:p>
            <a:pPr algn="ctr" indent="0" marL="0">
              <a:buNone/>
            </a:pPr>
            <a:r>
              <a:rPr lang="en-US" sz="900" b="1" dirty="0">
                <a:solidFill>
                  <a:srgbClr val="1A1A1A"/>
                </a:solidFill>
                <a:latin typeface="Helvetica Neue" pitchFamily="34" charset="0"/>
                <a:ea typeface="Helvetica Neue" pitchFamily="34" charset="-122"/>
                <a:cs typeface="Helvetica Neue" pitchFamily="34" charset="-120"/>
              </a:rPr>
              <a:t>#C94C6A</a:t>
            </a:r>
            <a:endParaRPr lang="en-US" sz="900" dirty="0"/>
          </a:p>
        </p:txBody>
      </p:sp>
      <p:sp>
        <p:nvSpPr>
          <p:cNvPr id="16" name="Text 14"/>
          <p:cNvSpPr/>
          <p:nvPr/>
        </p:nvSpPr>
        <p:spPr>
          <a:xfrm>
            <a:off x="4165092" y="3858768"/>
            <a:ext cx="1225296" cy="365760"/>
          </a:xfrm>
          <a:prstGeom prst="rect">
            <a:avLst/>
          </a:prstGeom>
          <a:noFill/>
          <a:ln/>
        </p:spPr>
        <p:txBody>
          <a:bodyPr wrap="square" rtlCol="0" anchor="ctr"/>
          <a:lstStyle/>
          <a:p>
            <a:pPr algn="ctr" indent="0" marL="0">
              <a:buNone/>
            </a:pPr>
            <a:r>
              <a:rPr lang="en-US" sz="800" dirty="0">
                <a:solidFill>
                  <a:srgbClr val="4F5A66"/>
                </a:solidFill>
                <a:latin typeface="Helvetica Neue" pitchFamily="34" charset="0"/>
                <a:ea typeface="Helvetica Neue" pitchFamily="34" charset="-122"/>
                <a:cs typeface="Helvetica Neue" pitchFamily="34" charset="-120"/>
              </a:rPr>
              <a:t>Collagen Reimagined</a:t>
            </a:r>
            <a:endParaRPr lang="en-US" sz="800" dirty="0"/>
          </a:p>
        </p:txBody>
      </p:sp>
      <p:sp>
        <p:nvSpPr>
          <p:cNvPr id="17" name="Shape 15"/>
          <p:cNvSpPr/>
          <p:nvPr/>
        </p:nvSpPr>
        <p:spPr>
          <a:xfrm>
            <a:off x="5481828" y="2651760"/>
            <a:ext cx="1225296" cy="914400"/>
          </a:xfrm>
          <a:prstGeom prst="rect">
            <a:avLst/>
          </a:prstGeom>
          <a:solidFill>
            <a:srgbClr val="E47E26"/>
          </a:solidFill>
          <a:ln w="12700">
            <a:solidFill>
              <a:srgbClr val="E47E26"/>
            </a:solidFill>
            <a:prstDash val="solid"/>
          </a:ln>
        </p:spPr>
      </p:sp>
      <p:sp>
        <p:nvSpPr>
          <p:cNvPr id="18" name="Text 16"/>
          <p:cNvSpPr/>
          <p:nvPr/>
        </p:nvSpPr>
        <p:spPr>
          <a:xfrm>
            <a:off x="5481828" y="3611880"/>
            <a:ext cx="1225296" cy="228600"/>
          </a:xfrm>
          <a:prstGeom prst="rect">
            <a:avLst/>
          </a:prstGeom>
          <a:noFill/>
          <a:ln/>
        </p:spPr>
        <p:txBody>
          <a:bodyPr wrap="square" rtlCol="0" anchor="ctr"/>
          <a:lstStyle/>
          <a:p>
            <a:pPr algn="ctr" indent="0" marL="0">
              <a:buNone/>
            </a:pPr>
            <a:r>
              <a:rPr lang="en-US" sz="900" b="1" dirty="0">
                <a:solidFill>
                  <a:srgbClr val="1A1A1A"/>
                </a:solidFill>
                <a:latin typeface="Helvetica Neue" pitchFamily="34" charset="0"/>
                <a:ea typeface="Helvetica Neue" pitchFamily="34" charset="-122"/>
                <a:cs typeface="Helvetica Neue" pitchFamily="34" charset="-120"/>
              </a:rPr>
              <a:t>#E47E26</a:t>
            </a:r>
            <a:endParaRPr lang="en-US" sz="900" dirty="0"/>
          </a:p>
        </p:txBody>
      </p:sp>
      <p:sp>
        <p:nvSpPr>
          <p:cNvPr id="19" name="Text 17"/>
          <p:cNvSpPr/>
          <p:nvPr/>
        </p:nvSpPr>
        <p:spPr>
          <a:xfrm>
            <a:off x="5481828" y="3858768"/>
            <a:ext cx="1225296" cy="365760"/>
          </a:xfrm>
          <a:prstGeom prst="rect">
            <a:avLst/>
          </a:prstGeom>
          <a:noFill/>
          <a:ln/>
        </p:spPr>
        <p:txBody>
          <a:bodyPr wrap="square" rtlCol="0" anchor="ctr"/>
          <a:lstStyle/>
          <a:p>
            <a:pPr algn="ctr" indent="0" marL="0">
              <a:buNone/>
            </a:pPr>
            <a:r>
              <a:rPr lang="en-US" sz="800" dirty="0">
                <a:solidFill>
                  <a:srgbClr val="4F5A66"/>
                </a:solidFill>
                <a:latin typeface="Helvetica Neue" pitchFamily="34" charset="0"/>
                <a:ea typeface="Helvetica Neue" pitchFamily="34" charset="-122"/>
                <a:cs typeface="Helvetica Neue" pitchFamily="34" charset="-120"/>
              </a:rPr>
              <a:t>Fiber Reimagined®</a:t>
            </a:r>
            <a:endParaRPr lang="en-US" sz="800" dirty="0"/>
          </a:p>
        </p:txBody>
      </p:sp>
      <p:sp>
        <p:nvSpPr>
          <p:cNvPr id="20" name="Shape 18"/>
          <p:cNvSpPr/>
          <p:nvPr/>
        </p:nvSpPr>
        <p:spPr>
          <a:xfrm>
            <a:off x="6798564" y="2651760"/>
            <a:ext cx="1225296" cy="914400"/>
          </a:xfrm>
          <a:prstGeom prst="rect">
            <a:avLst/>
          </a:prstGeom>
          <a:solidFill>
            <a:srgbClr val="E69B24"/>
          </a:solidFill>
          <a:ln w="12700">
            <a:solidFill>
              <a:srgbClr val="E69B24"/>
            </a:solidFill>
            <a:prstDash val="solid"/>
          </a:ln>
        </p:spPr>
      </p:sp>
      <p:sp>
        <p:nvSpPr>
          <p:cNvPr id="21" name="Text 19"/>
          <p:cNvSpPr/>
          <p:nvPr/>
        </p:nvSpPr>
        <p:spPr>
          <a:xfrm>
            <a:off x="6798564" y="3611880"/>
            <a:ext cx="1225296" cy="228600"/>
          </a:xfrm>
          <a:prstGeom prst="rect">
            <a:avLst/>
          </a:prstGeom>
          <a:noFill/>
          <a:ln/>
        </p:spPr>
        <p:txBody>
          <a:bodyPr wrap="square" rtlCol="0" anchor="ctr"/>
          <a:lstStyle/>
          <a:p>
            <a:pPr algn="ctr" indent="0" marL="0">
              <a:buNone/>
            </a:pPr>
            <a:r>
              <a:rPr lang="en-US" sz="900" b="1" dirty="0">
                <a:solidFill>
                  <a:srgbClr val="1A1A1A"/>
                </a:solidFill>
                <a:latin typeface="Helvetica Neue" pitchFamily="34" charset="0"/>
                <a:ea typeface="Helvetica Neue" pitchFamily="34" charset="-122"/>
                <a:cs typeface="Helvetica Neue" pitchFamily="34" charset="-120"/>
              </a:rPr>
              <a:t>#E69B24</a:t>
            </a:r>
            <a:endParaRPr lang="en-US" sz="900" dirty="0"/>
          </a:p>
        </p:txBody>
      </p:sp>
      <p:sp>
        <p:nvSpPr>
          <p:cNvPr id="22" name="Text 20"/>
          <p:cNvSpPr/>
          <p:nvPr/>
        </p:nvSpPr>
        <p:spPr>
          <a:xfrm>
            <a:off x="6798564" y="3858768"/>
            <a:ext cx="1225296" cy="365760"/>
          </a:xfrm>
          <a:prstGeom prst="rect">
            <a:avLst/>
          </a:prstGeom>
          <a:noFill/>
          <a:ln/>
        </p:spPr>
        <p:txBody>
          <a:bodyPr wrap="square" rtlCol="0" anchor="ctr"/>
          <a:lstStyle/>
          <a:p>
            <a:pPr algn="ctr" indent="0" marL="0">
              <a:buNone/>
            </a:pPr>
            <a:r>
              <a:rPr lang="en-US" sz="800" dirty="0">
                <a:solidFill>
                  <a:srgbClr val="4F5A66"/>
                </a:solidFill>
                <a:latin typeface="Helvetica Neue" pitchFamily="34" charset="0"/>
                <a:ea typeface="Helvetica Neue" pitchFamily="34" charset="-122"/>
                <a:cs typeface="Helvetica Neue" pitchFamily="34" charset="-120"/>
              </a:rPr>
              <a:t>Creatine Whey Protein</a:t>
            </a:r>
            <a:endParaRPr lang="en-US" sz="800" dirty="0"/>
          </a:p>
        </p:txBody>
      </p:sp>
      <p:sp>
        <p:nvSpPr>
          <p:cNvPr id="23" name="Shape 21"/>
          <p:cNvSpPr/>
          <p:nvPr/>
        </p:nvSpPr>
        <p:spPr>
          <a:xfrm>
            <a:off x="8115300" y="2651760"/>
            <a:ext cx="1225296" cy="914400"/>
          </a:xfrm>
          <a:prstGeom prst="rect">
            <a:avLst/>
          </a:prstGeom>
          <a:solidFill>
            <a:srgbClr val="9C5B3F"/>
          </a:solidFill>
          <a:ln w="12700">
            <a:solidFill>
              <a:srgbClr val="9C5B3F"/>
            </a:solidFill>
            <a:prstDash val="solid"/>
          </a:ln>
        </p:spPr>
      </p:sp>
      <p:sp>
        <p:nvSpPr>
          <p:cNvPr id="24" name="Text 22"/>
          <p:cNvSpPr/>
          <p:nvPr/>
        </p:nvSpPr>
        <p:spPr>
          <a:xfrm>
            <a:off x="8115300" y="3611880"/>
            <a:ext cx="1225296" cy="228600"/>
          </a:xfrm>
          <a:prstGeom prst="rect">
            <a:avLst/>
          </a:prstGeom>
          <a:noFill/>
          <a:ln/>
        </p:spPr>
        <p:txBody>
          <a:bodyPr wrap="square" rtlCol="0" anchor="ctr"/>
          <a:lstStyle/>
          <a:p>
            <a:pPr algn="ctr" indent="0" marL="0">
              <a:buNone/>
            </a:pPr>
            <a:r>
              <a:rPr lang="en-US" sz="900" b="1" dirty="0">
                <a:solidFill>
                  <a:srgbClr val="1A1A1A"/>
                </a:solidFill>
                <a:latin typeface="Helvetica Neue" pitchFamily="34" charset="0"/>
                <a:ea typeface="Helvetica Neue" pitchFamily="34" charset="-122"/>
                <a:cs typeface="Helvetica Neue" pitchFamily="34" charset="-120"/>
              </a:rPr>
              <a:t>#9C5B3F</a:t>
            </a:r>
            <a:endParaRPr lang="en-US" sz="900" dirty="0"/>
          </a:p>
        </p:txBody>
      </p:sp>
      <p:sp>
        <p:nvSpPr>
          <p:cNvPr id="25" name="Text 23"/>
          <p:cNvSpPr/>
          <p:nvPr/>
        </p:nvSpPr>
        <p:spPr>
          <a:xfrm>
            <a:off x="8115300" y="3858768"/>
            <a:ext cx="1225296" cy="365760"/>
          </a:xfrm>
          <a:prstGeom prst="rect">
            <a:avLst/>
          </a:prstGeom>
          <a:noFill/>
          <a:ln/>
        </p:spPr>
        <p:txBody>
          <a:bodyPr wrap="square" rtlCol="0" anchor="ctr"/>
          <a:lstStyle/>
          <a:p>
            <a:pPr algn="ctr" indent="0" marL="0">
              <a:buNone/>
            </a:pPr>
            <a:r>
              <a:rPr lang="en-US" sz="800" dirty="0">
                <a:solidFill>
                  <a:srgbClr val="4F5A66"/>
                </a:solidFill>
                <a:latin typeface="Helvetica Neue" pitchFamily="34" charset="0"/>
                <a:ea typeface="Helvetica Neue" pitchFamily="34" charset="-122"/>
                <a:cs typeface="Helvetica Neue" pitchFamily="34" charset="-120"/>
              </a:rPr>
              <a:t>Cereal Reimagined®</a:t>
            </a:r>
            <a:endParaRPr lang="en-US" sz="800" dirty="0"/>
          </a:p>
        </p:txBody>
      </p:sp>
      <p:sp>
        <p:nvSpPr>
          <p:cNvPr id="26" name="Shape 24"/>
          <p:cNvSpPr/>
          <p:nvPr/>
        </p:nvSpPr>
        <p:spPr>
          <a:xfrm>
            <a:off x="9432036" y="2651760"/>
            <a:ext cx="1225296" cy="914400"/>
          </a:xfrm>
          <a:prstGeom prst="rect">
            <a:avLst/>
          </a:prstGeom>
          <a:solidFill>
            <a:srgbClr val="5F2D1F"/>
          </a:solidFill>
          <a:ln w="12700">
            <a:solidFill>
              <a:srgbClr val="5F2D1F"/>
            </a:solidFill>
            <a:prstDash val="solid"/>
          </a:ln>
        </p:spPr>
      </p:sp>
      <p:sp>
        <p:nvSpPr>
          <p:cNvPr id="27" name="Text 25"/>
          <p:cNvSpPr/>
          <p:nvPr/>
        </p:nvSpPr>
        <p:spPr>
          <a:xfrm>
            <a:off x="9432036" y="3611880"/>
            <a:ext cx="1225296" cy="228600"/>
          </a:xfrm>
          <a:prstGeom prst="rect">
            <a:avLst/>
          </a:prstGeom>
          <a:noFill/>
          <a:ln/>
        </p:spPr>
        <p:txBody>
          <a:bodyPr wrap="square" rtlCol="0" anchor="ctr"/>
          <a:lstStyle/>
          <a:p>
            <a:pPr algn="ctr" indent="0" marL="0">
              <a:buNone/>
            </a:pPr>
            <a:r>
              <a:rPr lang="en-US" sz="900" b="1" dirty="0">
                <a:solidFill>
                  <a:srgbClr val="1A1A1A"/>
                </a:solidFill>
                <a:latin typeface="Helvetica Neue" pitchFamily="34" charset="0"/>
                <a:ea typeface="Helvetica Neue" pitchFamily="34" charset="-122"/>
                <a:cs typeface="Helvetica Neue" pitchFamily="34" charset="-120"/>
              </a:rPr>
              <a:t>#5F2D1F</a:t>
            </a:r>
            <a:endParaRPr lang="en-US" sz="900" dirty="0"/>
          </a:p>
        </p:txBody>
      </p:sp>
      <p:sp>
        <p:nvSpPr>
          <p:cNvPr id="28" name="Text 26"/>
          <p:cNvSpPr/>
          <p:nvPr/>
        </p:nvSpPr>
        <p:spPr>
          <a:xfrm>
            <a:off x="9432036" y="3858768"/>
            <a:ext cx="1225296" cy="365760"/>
          </a:xfrm>
          <a:prstGeom prst="rect">
            <a:avLst/>
          </a:prstGeom>
          <a:noFill/>
          <a:ln/>
        </p:spPr>
        <p:txBody>
          <a:bodyPr wrap="square" rtlCol="0" anchor="ctr"/>
          <a:lstStyle/>
          <a:p>
            <a:pPr algn="ctr" indent="0" marL="0">
              <a:buNone/>
            </a:pPr>
            <a:r>
              <a:rPr lang="en-US" sz="800" dirty="0">
                <a:solidFill>
                  <a:srgbClr val="4F5A66"/>
                </a:solidFill>
                <a:latin typeface="Helvetica Neue" pitchFamily="34" charset="0"/>
                <a:ea typeface="Helvetica Neue" pitchFamily="34" charset="-122"/>
                <a:cs typeface="Helvetica Neue" pitchFamily="34" charset="-120"/>
              </a:rPr>
              <a:t>Brownies Reimagined®</a:t>
            </a:r>
            <a:endParaRPr lang="en-US" sz="800" dirty="0"/>
          </a:p>
        </p:txBody>
      </p:sp>
      <p:sp>
        <p:nvSpPr>
          <p:cNvPr id="29" name="Shape 27"/>
          <p:cNvSpPr/>
          <p:nvPr/>
        </p:nvSpPr>
        <p:spPr>
          <a:xfrm>
            <a:off x="10748772" y="2651760"/>
            <a:ext cx="1225296" cy="914400"/>
          </a:xfrm>
          <a:prstGeom prst="rect">
            <a:avLst/>
          </a:prstGeom>
          <a:solidFill>
            <a:srgbClr val="8D523E"/>
          </a:solidFill>
          <a:ln w="12700">
            <a:solidFill>
              <a:srgbClr val="8D523E"/>
            </a:solidFill>
            <a:prstDash val="solid"/>
          </a:ln>
        </p:spPr>
      </p:sp>
      <p:sp>
        <p:nvSpPr>
          <p:cNvPr id="30" name="Text 28"/>
          <p:cNvSpPr/>
          <p:nvPr/>
        </p:nvSpPr>
        <p:spPr>
          <a:xfrm>
            <a:off x="10748772" y="3611880"/>
            <a:ext cx="1225296" cy="228600"/>
          </a:xfrm>
          <a:prstGeom prst="rect">
            <a:avLst/>
          </a:prstGeom>
          <a:noFill/>
          <a:ln/>
        </p:spPr>
        <p:txBody>
          <a:bodyPr wrap="square" rtlCol="0" anchor="ctr"/>
          <a:lstStyle/>
          <a:p>
            <a:pPr algn="ctr" indent="0" marL="0">
              <a:buNone/>
            </a:pPr>
            <a:r>
              <a:rPr lang="en-US" sz="900" b="1" dirty="0">
                <a:solidFill>
                  <a:srgbClr val="1A1A1A"/>
                </a:solidFill>
                <a:latin typeface="Helvetica Neue" pitchFamily="34" charset="0"/>
                <a:ea typeface="Helvetica Neue" pitchFamily="34" charset="-122"/>
                <a:cs typeface="Helvetica Neue" pitchFamily="34" charset="-120"/>
              </a:rPr>
              <a:t>#8D523E</a:t>
            </a:r>
            <a:endParaRPr lang="en-US" sz="900" dirty="0"/>
          </a:p>
        </p:txBody>
      </p:sp>
      <p:sp>
        <p:nvSpPr>
          <p:cNvPr id="31" name="Text 29"/>
          <p:cNvSpPr/>
          <p:nvPr/>
        </p:nvSpPr>
        <p:spPr>
          <a:xfrm>
            <a:off x="10748772" y="3858768"/>
            <a:ext cx="1225296" cy="365760"/>
          </a:xfrm>
          <a:prstGeom prst="rect">
            <a:avLst/>
          </a:prstGeom>
          <a:noFill/>
          <a:ln/>
        </p:spPr>
        <p:txBody>
          <a:bodyPr wrap="square" rtlCol="0" anchor="ctr"/>
          <a:lstStyle/>
          <a:p>
            <a:pPr algn="ctr" indent="0" marL="0">
              <a:buNone/>
            </a:pPr>
            <a:r>
              <a:rPr lang="en-US" sz="800" dirty="0">
                <a:solidFill>
                  <a:srgbClr val="4F5A66"/>
                </a:solidFill>
                <a:latin typeface="Helvetica Neue" pitchFamily="34" charset="0"/>
                <a:ea typeface="Helvetica Neue" pitchFamily="34" charset="-122"/>
                <a:cs typeface="Helvetica Neue" pitchFamily="34" charset="-120"/>
              </a:rPr>
              <a:t>Chocolate Reimagined®</a:t>
            </a:r>
            <a:endParaRPr lang="en-US" sz="800" dirty="0"/>
          </a:p>
        </p:txBody>
      </p:sp>
      <p:sp>
        <p:nvSpPr>
          <p:cNvPr id="32" name="Text 30"/>
          <p:cNvSpPr/>
          <p:nvPr/>
        </p:nvSpPr>
        <p:spPr>
          <a:xfrm>
            <a:off x="548640" y="4663440"/>
            <a:ext cx="10972800" cy="274320"/>
          </a:xfrm>
          <a:prstGeom prst="rect">
            <a:avLst/>
          </a:prstGeom>
          <a:noFill/>
          <a:ln/>
        </p:spPr>
        <p:txBody>
          <a:bodyPr wrap="square" rtlCol="0" anchor="ctr"/>
          <a:lstStyle/>
          <a:p>
            <a:pPr indent="0" marL="0">
              <a:buNone/>
            </a:pPr>
            <a:r>
              <a:rPr lang="en-US" sz="1100" b="1" spc="400" kern="0" dirty="0">
                <a:solidFill>
                  <a:srgbClr val="0E1A24"/>
                </a:solidFill>
                <a:latin typeface="Helvetica Neue" pitchFamily="34" charset="0"/>
                <a:ea typeface="Helvetica Neue" pitchFamily="34" charset="-122"/>
                <a:cs typeface="Helvetica Neue" pitchFamily="34" charset="-120"/>
              </a:rPr>
              <a:t>TYPOGRAPHY</a:t>
            </a:r>
            <a:endParaRPr lang="en-US" sz="1100" dirty="0"/>
          </a:p>
        </p:txBody>
      </p:sp>
      <p:sp>
        <p:nvSpPr>
          <p:cNvPr id="33" name="Text 31"/>
          <p:cNvSpPr/>
          <p:nvPr/>
        </p:nvSpPr>
        <p:spPr>
          <a:xfrm>
            <a:off x="548640" y="5029200"/>
            <a:ext cx="5349240" cy="731520"/>
          </a:xfrm>
          <a:prstGeom prst="rect">
            <a:avLst/>
          </a:prstGeom>
          <a:noFill/>
          <a:ln/>
        </p:spPr>
        <p:txBody>
          <a:bodyPr wrap="square" rtlCol="0" anchor="ctr"/>
          <a:lstStyle/>
          <a:p>
            <a:pPr indent="0" marL="0">
              <a:buNone/>
            </a:pPr>
            <a:r>
              <a:rPr lang="en-US" sz="3600" b="1" dirty="0">
                <a:solidFill>
                  <a:srgbClr val="1A1A1A"/>
                </a:solidFill>
                <a:latin typeface="Helvetica Neue" pitchFamily="34" charset="0"/>
                <a:ea typeface="Helvetica Neue" pitchFamily="34" charset="-122"/>
                <a:cs typeface="Helvetica Neue" pitchFamily="34" charset="-120"/>
              </a:rPr>
              <a:t>Helvetica Neue</a:t>
            </a:r>
            <a:endParaRPr lang="en-US" sz="3600" dirty="0"/>
          </a:p>
        </p:txBody>
      </p:sp>
      <p:sp>
        <p:nvSpPr>
          <p:cNvPr id="34" name="Text 32"/>
          <p:cNvSpPr/>
          <p:nvPr/>
        </p:nvSpPr>
        <p:spPr>
          <a:xfrm>
            <a:off x="548640" y="5715000"/>
            <a:ext cx="5349240" cy="365760"/>
          </a:xfrm>
          <a:prstGeom prst="rect">
            <a:avLst/>
          </a:prstGeom>
          <a:noFill/>
          <a:ln/>
        </p:spPr>
        <p:txBody>
          <a:bodyPr wrap="square" rtlCol="0" anchor="ctr"/>
          <a:lstStyle/>
          <a:p>
            <a:pPr indent="0" marL="0">
              <a:buNone/>
            </a:pPr>
            <a:r>
              <a:rPr lang="en-US" sz="1300" dirty="0">
                <a:solidFill>
                  <a:srgbClr val="4F5A66"/>
                </a:solidFill>
                <a:latin typeface="Helvetica Neue" pitchFamily="34" charset="0"/>
                <a:ea typeface="Helvetica Neue" pitchFamily="34" charset="-122"/>
                <a:cs typeface="Helvetica Neue" pitchFamily="34" charset="-120"/>
              </a:rPr>
              <a:t>Default brand typeface. Body and headlines.</a:t>
            </a:r>
            <a:endParaRPr lang="en-US" sz="1300" dirty="0"/>
          </a:p>
        </p:txBody>
      </p:sp>
      <p:sp>
        <p:nvSpPr>
          <p:cNvPr id="35" name="Text 33"/>
          <p:cNvSpPr/>
          <p:nvPr/>
        </p:nvSpPr>
        <p:spPr>
          <a:xfrm>
            <a:off x="6263640" y="5029200"/>
            <a:ext cx="5349240" cy="731520"/>
          </a:xfrm>
          <a:prstGeom prst="rect">
            <a:avLst/>
          </a:prstGeom>
          <a:noFill/>
          <a:ln/>
        </p:spPr>
        <p:txBody>
          <a:bodyPr wrap="square" rtlCol="0" anchor="ctr"/>
          <a:lstStyle/>
          <a:p>
            <a:pPr indent="0" marL="0">
              <a:buNone/>
            </a:pPr>
            <a:r>
              <a:rPr lang="en-US" sz="3600" b="1" dirty="0">
                <a:solidFill>
                  <a:srgbClr val="1A1A1A"/>
                </a:solidFill>
                <a:latin typeface="Helvetica Neue" pitchFamily="34" charset="0"/>
                <a:ea typeface="Helvetica Neue" pitchFamily="34" charset="-122"/>
                <a:cs typeface="Helvetica Neue" pitchFamily="34" charset="-120"/>
              </a:rPr>
              <a:t>Gotham</a:t>
            </a:r>
            <a:endParaRPr lang="en-US" sz="3600" dirty="0"/>
          </a:p>
        </p:txBody>
      </p:sp>
      <p:sp>
        <p:nvSpPr>
          <p:cNvPr id="36" name="Text 34"/>
          <p:cNvSpPr/>
          <p:nvPr/>
        </p:nvSpPr>
        <p:spPr>
          <a:xfrm>
            <a:off x="6263640" y="5715000"/>
            <a:ext cx="5349240" cy="365760"/>
          </a:xfrm>
          <a:prstGeom prst="rect">
            <a:avLst/>
          </a:prstGeom>
          <a:noFill/>
          <a:ln/>
        </p:spPr>
        <p:txBody>
          <a:bodyPr wrap="square" rtlCol="0" anchor="ctr"/>
          <a:lstStyle/>
          <a:p>
            <a:pPr indent="0" marL="0">
              <a:buNone/>
            </a:pPr>
            <a:r>
              <a:rPr lang="en-US" sz="1300" dirty="0">
                <a:solidFill>
                  <a:srgbClr val="4F5A66"/>
                </a:solidFill>
                <a:latin typeface="Helvetica Neue" pitchFamily="34" charset="0"/>
                <a:ea typeface="Helvetica Neue" pitchFamily="34" charset="-122"/>
                <a:cs typeface="Helvetica Neue" pitchFamily="34" charset="-120"/>
              </a:rPr>
              <a:t>Display and hero headlines.</a:t>
            </a:r>
            <a:endParaRPr lang="en-US" sz="1300" dirty="0"/>
          </a:p>
        </p:txBody>
      </p:sp>
      <p:sp>
        <p:nvSpPr>
          <p:cNvPr id="37" name="Text 35"/>
          <p:cNvSpPr/>
          <p:nvPr/>
        </p:nvSpPr>
        <p:spPr>
          <a:xfrm>
            <a:off x="548640" y="6355080"/>
            <a:ext cx="10972800" cy="274320"/>
          </a:xfrm>
          <a:prstGeom prst="rect">
            <a:avLst/>
          </a:prstGeom>
          <a:noFill/>
          <a:ln/>
        </p:spPr>
        <p:txBody>
          <a:bodyPr wrap="square" rtlCol="0" anchor="ctr"/>
          <a:lstStyle/>
          <a:p>
            <a:pPr algn="ctr" indent="0" marL="0">
              <a:buNone/>
            </a:pPr>
            <a:r>
              <a:rPr lang="en-US" sz="1200" i="1" dirty="0">
                <a:solidFill>
                  <a:srgbClr val="8D523E"/>
                </a:solidFill>
                <a:latin typeface="Helvetica Neue" pitchFamily="34" charset="0"/>
                <a:ea typeface="Helvetica Neue" pitchFamily="34" charset="-122"/>
                <a:cs typeface="Helvetica Neue" pitchFamily="34" charset="-120"/>
              </a:rPr>
              <a:t>Maximum of two type weights per layout. Sophistication through restraint.</a:t>
            </a:r>
            <a:endParaRPr lang="en-US" sz="1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365760"/>
            <a:ext cx="10972800" cy="274320"/>
          </a:xfrm>
          <a:prstGeom prst="rect">
            <a:avLst/>
          </a:prstGeom>
          <a:noFill/>
          <a:ln/>
        </p:spPr>
        <p:txBody>
          <a:bodyPr wrap="square" rtlCol="0" anchor="ctr"/>
          <a:lstStyle/>
          <a:p>
            <a:pPr indent="0" marL="0">
              <a:buNone/>
            </a:pPr>
            <a:r>
              <a:rPr lang="en-US" sz="1000" spc="400" kern="0" dirty="0">
                <a:solidFill>
                  <a:srgbClr val="4F5A66"/>
                </a:solidFill>
                <a:latin typeface="Helvetica Neue" pitchFamily="34" charset="0"/>
                <a:ea typeface="Helvetica Neue" pitchFamily="34" charset="-122"/>
                <a:cs typeface="Helvetica Neue" pitchFamily="34" charset="-120"/>
              </a:rPr>
              <a:t>09  ·  THE COMPLIANCE MOAT</a:t>
            </a:r>
            <a:endParaRPr lang="en-US" sz="1000" dirty="0"/>
          </a:p>
        </p:txBody>
      </p:sp>
      <p:sp>
        <p:nvSpPr>
          <p:cNvPr id="3" name="Text 1"/>
          <p:cNvSpPr/>
          <p:nvPr/>
        </p:nvSpPr>
        <p:spPr>
          <a:xfrm>
            <a:off x="548640" y="868680"/>
            <a:ext cx="11612880" cy="822960"/>
          </a:xfrm>
          <a:prstGeom prst="rect">
            <a:avLst/>
          </a:prstGeom>
          <a:noFill/>
          <a:ln/>
        </p:spPr>
        <p:txBody>
          <a:bodyPr wrap="square" rtlCol="0" anchor="ctr"/>
          <a:lstStyle/>
          <a:p>
            <a:pPr indent="0" marL="0">
              <a:buNone/>
            </a:pPr>
            <a:r>
              <a:rPr lang="en-US" sz="3300" b="1" dirty="0">
                <a:solidFill>
                  <a:srgbClr val="1A1A1A"/>
                </a:solidFill>
                <a:latin typeface="Helvetica Neue" pitchFamily="34" charset="0"/>
                <a:ea typeface="Helvetica Neue" pitchFamily="34" charset="-122"/>
                <a:cs typeface="Helvetica Neue" pitchFamily="34" charset="-120"/>
              </a:rPr>
              <a:t>What others learn the hard way, we put in the brief.</a:t>
            </a:r>
            <a:endParaRPr lang="en-US" sz="3300" dirty="0"/>
          </a:p>
        </p:txBody>
      </p:sp>
      <p:sp>
        <p:nvSpPr>
          <p:cNvPr id="4" name="Text 2"/>
          <p:cNvSpPr/>
          <p:nvPr/>
        </p:nvSpPr>
        <p:spPr>
          <a:xfrm>
            <a:off x="548640" y="2331720"/>
            <a:ext cx="10972800" cy="365760"/>
          </a:xfrm>
          <a:prstGeom prst="rect">
            <a:avLst/>
          </a:prstGeom>
          <a:noFill/>
          <a:ln/>
        </p:spPr>
        <p:txBody>
          <a:bodyPr wrap="square" rtlCol="0" anchor="ctr"/>
          <a:lstStyle/>
          <a:p>
            <a:pPr indent="0" marL="0">
              <a:buNone/>
            </a:pPr>
            <a:r>
              <a:rPr lang="en-US" sz="1700" dirty="0">
                <a:solidFill>
                  <a:srgbClr val="4F5A66"/>
                </a:solidFill>
                <a:latin typeface="Helvetica Neue" pitchFamily="34" charset="0"/>
                <a:ea typeface="Helvetica Neue" pitchFamily="34" charset="-122"/>
                <a:cs typeface="Helvetica Neue" pitchFamily="34" charset="-120"/>
              </a:rPr>
              <a:t>Metabolic health is one of the most actively policed categories by the FDA and FTC.</a:t>
            </a:r>
            <a:endParaRPr lang="en-US" sz="1700" dirty="0"/>
          </a:p>
        </p:txBody>
      </p:sp>
      <p:sp>
        <p:nvSpPr>
          <p:cNvPr id="5" name="Shape 3"/>
          <p:cNvSpPr/>
          <p:nvPr/>
        </p:nvSpPr>
        <p:spPr>
          <a:xfrm>
            <a:off x="548640" y="2926080"/>
            <a:ext cx="5440680" cy="2697480"/>
          </a:xfrm>
          <a:prstGeom prst="rect">
            <a:avLst/>
          </a:prstGeom>
          <a:solidFill>
            <a:srgbClr val="0E1A24"/>
          </a:solidFill>
          <a:ln w="12700">
            <a:solidFill>
              <a:srgbClr val="0E1A24"/>
            </a:solidFill>
            <a:prstDash val="solid"/>
          </a:ln>
        </p:spPr>
      </p:sp>
      <p:sp>
        <p:nvSpPr>
          <p:cNvPr id="6" name="Text 4"/>
          <p:cNvSpPr/>
          <p:nvPr/>
        </p:nvSpPr>
        <p:spPr>
          <a:xfrm>
            <a:off x="548640" y="2971800"/>
            <a:ext cx="5440680" cy="1371600"/>
          </a:xfrm>
          <a:prstGeom prst="rect">
            <a:avLst/>
          </a:prstGeom>
          <a:noFill/>
          <a:ln/>
        </p:spPr>
        <p:txBody>
          <a:bodyPr wrap="square" rtlCol="0" anchor="ctr"/>
          <a:lstStyle/>
          <a:p>
            <a:pPr algn="ctr" indent="0" marL="0">
              <a:buNone/>
            </a:pPr>
            <a:r>
              <a:rPr lang="en-US" sz="11000" b="1" dirty="0">
                <a:solidFill>
                  <a:srgbClr val="FFFFFF"/>
                </a:solidFill>
                <a:latin typeface="Helvetica Neue" pitchFamily="34" charset="0"/>
                <a:ea typeface="Helvetica Neue" pitchFamily="34" charset="-122"/>
                <a:cs typeface="Helvetica Neue" pitchFamily="34" charset="-120"/>
              </a:rPr>
              <a:t>43</a:t>
            </a:r>
            <a:endParaRPr lang="en-US" sz="11000" dirty="0"/>
          </a:p>
        </p:txBody>
      </p:sp>
      <p:sp>
        <p:nvSpPr>
          <p:cNvPr id="7" name="Text 5"/>
          <p:cNvSpPr/>
          <p:nvPr/>
        </p:nvSpPr>
        <p:spPr>
          <a:xfrm>
            <a:off x="777240" y="4434840"/>
            <a:ext cx="4983480" cy="457200"/>
          </a:xfrm>
          <a:prstGeom prst="rect">
            <a:avLst/>
          </a:prstGeom>
          <a:noFill/>
          <a:ln/>
        </p:spPr>
        <p:txBody>
          <a:bodyPr wrap="square" rtlCol="0" anchor="ctr"/>
          <a:lstStyle/>
          <a:p>
            <a:pPr algn="ctr" indent="0" marL="0">
              <a:buNone/>
            </a:pPr>
            <a:r>
              <a:rPr lang="en-US" sz="1300" dirty="0">
                <a:solidFill>
                  <a:srgbClr val="CADCFC"/>
                </a:solidFill>
                <a:latin typeface="Helvetica Neue" pitchFamily="34" charset="0"/>
                <a:ea typeface="Helvetica Neue" pitchFamily="34" charset="-122"/>
                <a:cs typeface="Helvetica Neue" pitchFamily="34" charset="-120"/>
              </a:rPr>
              <a:t>FDA warning letters in 2026 targeting GLP-1 and metabolic claims</a:t>
            </a:r>
            <a:endParaRPr lang="en-US" sz="1300" dirty="0"/>
          </a:p>
        </p:txBody>
      </p:sp>
      <p:sp>
        <p:nvSpPr>
          <p:cNvPr id="8" name="Text 6"/>
          <p:cNvSpPr/>
          <p:nvPr/>
        </p:nvSpPr>
        <p:spPr>
          <a:xfrm>
            <a:off x="777240" y="5074920"/>
            <a:ext cx="4983480" cy="457200"/>
          </a:xfrm>
          <a:prstGeom prst="rect">
            <a:avLst/>
          </a:prstGeom>
          <a:noFill/>
          <a:ln/>
        </p:spPr>
        <p:txBody>
          <a:bodyPr wrap="square" rtlCol="0" anchor="ctr"/>
          <a:lstStyle/>
          <a:p>
            <a:pPr algn="ctr" indent="0" marL="0">
              <a:buNone/>
            </a:pPr>
            <a:r>
              <a:rPr lang="en-US" sz="1100" i="1" dirty="0">
                <a:solidFill>
                  <a:srgbClr val="A8B4BF"/>
                </a:solidFill>
                <a:latin typeface="Helvetica Neue" pitchFamily="34" charset="0"/>
                <a:ea typeface="Helvetica Neue" pitchFamily="34" charset="-122"/>
                <a:cs typeface="Helvetica Neue" pitchFamily="34" charset="-120"/>
              </a:rPr>
              <a:t>Up from 14 in all of 2024. Enforcement cadence shifted from quarterly to biweekly.</a:t>
            </a:r>
            <a:endParaRPr lang="en-US" sz="1100" dirty="0"/>
          </a:p>
        </p:txBody>
      </p:sp>
      <p:sp>
        <p:nvSpPr>
          <p:cNvPr id="9" name="Shape 7"/>
          <p:cNvSpPr/>
          <p:nvPr/>
        </p:nvSpPr>
        <p:spPr>
          <a:xfrm>
            <a:off x="6126480" y="2926080"/>
            <a:ext cx="5486400" cy="2697480"/>
          </a:xfrm>
          <a:prstGeom prst="rect">
            <a:avLst/>
          </a:prstGeom>
          <a:solidFill>
            <a:srgbClr val="F8F4ED"/>
          </a:solidFill>
          <a:ln w="12700">
            <a:solidFill>
              <a:srgbClr val="F8F4ED"/>
            </a:solidFill>
            <a:prstDash val="solid"/>
          </a:ln>
        </p:spPr>
      </p:sp>
      <p:sp>
        <p:nvSpPr>
          <p:cNvPr id="10" name="Text 8"/>
          <p:cNvSpPr/>
          <p:nvPr/>
        </p:nvSpPr>
        <p:spPr>
          <a:xfrm>
            <a:off x="6355080" y="3108960"/>
            <a:ext cx="5029200" cy="274320"/>
          </a:xfrm>
          <a:prstGeom prst="rect">
            <a:avLst/>
          </a:prstGeom>
          <a:noFill/>
          <a:ln/>
        </p:spPr>
        <p:txBody>
          <a:bodyPr wrap="square" rtlCol="0" anchor="ctr"/>
          <a:lstStyle/>
          <a:p>
            <a:pPr indent="0" marL="0">
              <a:buNone/>
            </a:pPr>
            <a:r>
              <a:rPr lang="en-US" sz="1100" b="1" spc="400" kern="0" dirty="0">
                <a:solidFill>
                  <a:srgbClr val="8D523E"/>
                </a:solidFill>
                <a:latin typeface="Helvetica Neue" pitchFamily="34" charset="0"/>
                <a:ea typeface="Helvetica Neue" pitchFamily="34" charset="-122"/>
                <a:cs typeface="Helvetica Neue" pitchFamily="34" charset="-120"/>
              </a:rPr>
              <a:t>BSFN POSTURE</a:t>
            </a:r>
            <a:endParaRPr lang="en-US" sz="1100" dirty="0"/>
          </a:p>
        </p:txBody>
      </p:sp>
      <p:sp>
        <p:nvSpPr>
          <p:cNvPr id="11" name="Text 9"/>
          <p:cNvSpPr/>
          <p:nvPr/>
        </p:nvSpPr>
        <p:spPr>
          <a:xfrm>
            <a:off x="6355080" y="3520440"/>
            <a:ext cx="5029200" cy="320040"/>
          </a:xfrm>
          <a:prstGeom prst="rect">
            <a:avLst/>
          </a:prstGeom>
          <a:noFill/>
          <a:ln/>
        </p:spPr>
        <p:txBody>
          <a:bodyPr wrap="square" rtlCol="0" anchor="ctr"/>
          <a:lstStyle/>
          <a:p>
            <a:pPr indent="0" marL="0">
              <a:buNone/>
            </a:pPr>
            <a:r>
              <a:rPr lang="en-US" sz="1300" dirty="0">
                <a:solidFill>
                  <a:srgbClr val="1A1A1A"/>
                </a:solidFill>
                <a:latin typeface="Helvetica Neue" pitchFamily="34" charset="0"/>
                <a:ea typeface="Helvetica Neue" pitchFamily="34" charset="-122"/>
                <a:cs typeface="Helvetica Neue" pitchFamily="34" charset="-120"/>
              </a:rPr>
              <a:t>✓  Outside regulatory counsel review complete</a:t>
            </a:r>
            <a:endParaRPr lang="en-US" sz="1300" dirty="0"/>
          </a:p>
        </p:txBody>
      </p:sp>
      <p:sp>
        <p:nvSpPr>
          <p:cNvPr id="12" name="Text 10"/>
          <p:cNvSpPr/>
          <p:nvPr/>
        </p:nvSpPr>
        <p:spPr>
          <a:xfrm>
            <a:off x="6355080" y="3886200"/>
            <a:ext cx="5029200" cy="320040"/>
          </a:xfrm>
          <a:prstGeom prst="rect">
            <a:avLst/>
          </a:prstGeom>
          <a:noFill/>
          <a:ln/>
        </p:spPr>
        <p:txBody>
          <a:bodyPr wrap="square" rtlCol="0" anchor="ctr"/>
          <a:lstStyle/>
          <a:p>
            <a:pPr indent="0" marL="0">
              <a:buNone/>
            </a:pPr>
            <a:r>
              <a:rPr lang="en-US" sz="1300" dirty="0">
                <a:solidFill>
                  <a:srgbClr val="1A1A1A"/>
                </a:solidFill>
                <a:latin typeface="Helvetica Neue" pitchFamily="34" charset="0"/>
                <a:ea typeface="Helvetica Neue" pitchFamily="34" charset="-122"/>
                <a:cs typeface="Helvetica Neue" pitchFamily="34" charset="-120"/>
              </a:rPr>
              <a:t>✓  FDA precedent on "blood sugar friendly" language documented</a:t>
            </a:r>
            <a:endParaRPr lang="en-US" sz="1300" dirty="0"/>
          </a:p>
        </p:txBody>
      </p:sp>
      <p:sp>
        <p:nvSpPr>
          <p:cNvPr id="13" name="Text 11"/>
          <p:cNvSpPr/>
          <p:nvPr/>
        </p:nvSpPr>
        <p:spPr>
          <a:xfrm>
            <a:off x="6355080" y="4251960"/>
            <a:ext cx="5029200" cy="320040"/>
          </a:xfrm>
          <a:prstGeom prst="rect">
            <a:avLst/>
          </a:prstGeom>
          <a:noFill/>
          <a:ln/>
        </p:spPr>
        <p:txBody>
          <a:bodyPr wrap="square" rtlCol="0" anchor="ctr"/>
          <a:lstStyle/>
          <a:p>
            <a:pPr indent="0" marL="0">
              <a:buNone/>
            </a:pPr>
            <a:r>
              <a:rPr lang="en-US" sz="1300" dirty="0">
                <a:solidFill>
                  <a:srgbClr val="1A1A1A"/>
                </a:solidFill>
                <a:latin typeface="Helvetica Neue" pitchFamily="34" charset="0"/>
                <a:ea typeface="Helvetica Neue" pitchFamily="34" charset="-122"/>
                <a:cs typeface="Helvetica Neue" pitchFamily="34" charset="-120"/>
              </a:rPr>
              <a:t>✓  NAD precedent (RxSugar) reviewed</a:t>
            </a:r>
            <a:endParaRPr lang="en-US" sz="1300" dirty="0"/>
          </a:p>
        </p:txBody>
      </p:sp>
      <p:sp>
        <p:nvSpPr>
          <p:cNvPr id="14" name="Text 12"/>
          <p:cNvSpPr/>
          <p:nvPr/>
        </p:nvSpPr>
        <p:spPr>
          <a:xfrm>
            <a:off x="6355080" y="4617720"/>
            <a:ext cx="5029200" cy="320040"/>
          </a:xfrm>
          <a:prstGeom prst="rect">
            <a:avLst/>
          </a:prstGeom>
          <a:noFill/>
          <a:ln/>
        </p:spPr>
        <p:txBody>
          <a:bodyPr wrap="square" rtlCol="0" anchor="ctr"/>
          <a:lstStyle/>
          <a:p>
            <a:pPr indent="0" marL="0">
              <a:buNone/>
            </a:pPr>
            <a:r>
              <a:rPr lang="en-US" sz="1300" dirty="0">
                <a:solidFill>
                  <a:srgbClr val="1A1A1A"/>
                </a:solidFill>
                <a:latin typeface="Helvetica Neue" pitchFamily="34" charset="0"/>
                <a:ea typeface="Helvetica Neue" pitchFamily="34" charset="-122"/>
                <a:cs typeface="Helvetica Neue" pitchFamily="34" charset="-120"/>
              </a:rPr>
              <a:t>✓  Structure/function envelope codified in copy guide</a:t>
            </a:r>
            <a:endParaRPr lang="en-US" sz="1300" dirty="0"/>
          </a:p>
        </p:txBody>
      </p:sp>
      <p:sp>
        <p:nvSpPr>
          <p:cNvPr id="15" name="Text 13"/>
          <p:cNvSpPr/>
          <p:nvPr/>
        </p:nvSpPr>
        <p:spPr>
          <a:xfrm>
            <a:off x="6355080" y="4983480"/>
            <a:ext cx="5029200" cy="320040"/>
          </a:xfrm>
          <a:prstGeom prst="rect">
            <a:avLst/>
          </a:prstGeom>
          <a:noFill/>
          <a:ln/>
        </p:spPr>
        <p:txBody>
          <a:bodyPr wrap="square" rtlCol="0" anchor="ctr"/>
          <a:lstStyle/>
          <a:p>
            <a:pPr indent="0" marL="0">
              <a:buNone/>
            </a:pPr>
            <a:r>
              <a:rPr lang="en-US" sz="1300" dirty="0">
                <a:solidFill>
                  <a:srgbClr val="1A1A1A"/>
                </a:solidFill>
                <a:latin typeface="Helvetica Neue" pitchFamily="34" charset="0"/>
                <a:ea typeface="Helvetica Neue" pitchFamily="34" charset="-122"/>
                <a:cs typeface="Helvetica Neue" pitchFamily="34" charset="-120"/>
              </a:rPr>
              <a:t>✓  GLP-1 drug-name bans baked into the LLM prompt</a:t>
            </a:r>
            <a:endParaRPr lang="en-US" sz="1300" dirty="0"/>
          </a:p>
        </p:txBody>
      </p:sp>
      <p:sp>
        <p:nvSpPr>
          <p:cNvPr id="16" name="Text 14"/>
          <p:cNvSpPr/>
          <p:nvPr/>
        </p:nvSpPr>
        <p:spPr>
          <a:xfrm>
            <a:off x="548640" y="5852160"/>
            <a:ext cx="10972800" cy="457200"/>
          </a:xfrm>
          <a:prstGeom prst="rect">
            <a:avLst/>
          </a:prstGeom>
          <a:noFill/>
          <a:ln/>
        </p:spPr>
        <p:txBody>
          <a:bodyPr wrap="square" rtlCol="0" anchor="ctr"/>
          <a:lstStyle/>
          <a:p>
            <a:pPr algn="ctr" indent="0" marL="0">
              <a:buNone/>
            </a:pPr>
            <a:r>
              <a:rPr lang="en-US" sz="1700" i="1" dirty="0">
                <a:solidFill>
                  <a:srgbClr val="8D523E"/>
                </a:solidFill>
                <a:latin typeface="Helvetica Neue" pitchFamily="34" charset="0"/>
                <a:ea typeface="Helvetica Neue" pitchFamily="34" charset="-122"/>
                <a:cs typeface="Helvetica Neue" pitchFamily="34" charset="-120"/>
              </a:rPr>
              <a:t>Competitors copy products in ninety days. They cannot copy a regulatory posture.</a:t>
            </a:r>
            <a:endParaRPr lang="en-US" sz="17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365760"/>
            <a:ext cx="10972800" cy="274320"/>
          </a:xfrm>
          <a:prstGeom prst="rect">
            <a:avLst/>
          </a:prstGeom>
          <a:noFill/>
          <a:ln/>
        </p:spPr>
        <p:txBody>
          <a:bodyPr wrap="square" rtlCol="0" anchor="ctr"/>
          <a:lstStyle/>
          <a:p>
            <a:pPr indent="0" marL="0">
              <a:buNone/>
            </a:pPr>
            <a:r>
              <a:rPr lang="en-US" sz="1000" spc="400" kern="0" dirty="0">
                <a:solidFill>
                  <a:srgbClr val="4F5A66"/>
                </a:solidFill>
                <a:latin typeface="Helvetica Neue" pitchFamily="34" charset="0"/>
                <a:ea typeface="Helvetica Neue" pitchFamily="34" charset="-122"/>
                <a:cs typeface="Helvetica Neue" pitchFamily="34" charset="-120"/>
              </a:rPr>
              <a:t>10  ·  PRODUCTION STACK</a:t>
            </a:r>
            <a:endParaRPr lang="en-US" sz="1000" dirty="0"/>
          </a:p>
        </p:txBody>
      </p:sp>
      <p:sp>
        <p:nvSpPr>
          <p:cNvPr id="3" name="Text 1"/>
          <p:cNvSpPr/>
          <p:nvPr/>
        </p:nvSpPr>
        <p:spPr>
          <a:xfrm>
            <a:off x="548640" y="777240"/>
            <a:ext cx="10972800" cy="914400"/>
          </a:xfrm>
          <a:prstGeom prst="rect">
            <a:avLst/>
          </a:prstGeom>
          <a:noFill/>
          <a:ln/>
        </p:spPr>
        <p:txBody>
          <a:bodyPr wrap="square" rtlCol="0" anchor="ctr"/>
          <a:lstStyle/>
          <a:p>
            <a:pPr indent="0" marL="0">
              <a:buNone/>
            </a:pPr>
            <a:r>
              <a:rPr lang="en-US" sz="3600" b="1" dirty="0">
                <a:solidFill>
                  <a:srgbClr val="1A1A1A"/>
                </a:solidFill>
                <a:latin typeface="Helvetica Neue" pitchFamily="34" charset="0"/>
                <a:ea typeface="Helvetica Neue" pitchFamily="34" charset="-122"/>
                <a:cs typeface="Helvetica Neue" pitchFamily="34" charset="-120"/>
              </a:rPr>
              <a:t>The pipeline is built.</a:t>
            </a:r>
            <a:endParaRPr lang="en-US" sz="3600" dirty="0"/>
          </a:p>
        </p:txBody>
      </p:sp>
      <p:sp>
        <p:nvSpPr>
          <p:cNvPr id="4" name="Text 2"/>
          <p:cNvSpPr/>
          <p:nvPr/>
        </p:nvSpPr>
        <p:spPr>
          <a:xfrm>
            <a:off x="548640" y="1737360"/>
            <a:ext cx="10972800" cy="457200"/>
          </a:xfrm>
          <a:prstGeom prst="rect">
            <a:avLst/>
          </a:prstGeom>
          <a:noFill/>
          <a:ln/>
        </p:spPr>
        <p:txBody>
          <a:bodyPr wrap="square" rtlCol="0" anchor="ctr"/>
          <a:lstStyle/>
          <a:p>
            <a:pPr indent="0" marL="0">
              <a:buNone/>
            </a:pPr>
            <a:r>
              <a:rPr lang="en-US" sz="1700" dirty="0">
                <a:solidFill>
                  <a:srgbClr val="4F5A66"/>
                </a:solidFill>
                <a:latin typeface="Helvetica Neue" pitchFamily="34" charset="0"/>
                <a:ea typeface="Helvetica Neue" pitchFamily="34" charset="-122"/>
                <a:cs typeface="Helvetica Neue" pitchFamily="34" charset="-120"/>
              </a:rPr>
              <a:t>Content scales with capital, not with headcount.</a:t>
            </a:r>
            <a:endParaRPr lang="en-US" sz="1700" dirty="0"/>
          </a:p>
        </p:txBody>
      </p:sp>
      <p:sp>
        <p:nvSpPr>
          <p:cNvPr id="5" name="Shape 3"/>
          <p:cNvSpPr/>
          <p:nvPr/>
        </p:nvSpPr>
        <p:spPr>
          <a:xfrm>
            <a:off x="539496" y="2834640"/>
            <a:ext cx="2606040" cy="2103120"/>
          </a:xfrm>
          <a:prstGeom prst="rect">
            <a:avLst/>
          </a:prstGeom>
          <a:solidFill>
            <a:srgbClr val="F8F4ED"/>
          </a:solidFill>
          <a:ln w="12700">
            <a:solidFill>
              <a:srgbClr val="F8F4ED"/>
            </a:solidFill>
            <a:prstDash val="solid"/>
          </a:ln>
        </p:spPr>
      </p:sp>
      <p:sp>
        <p:nvSpPr>
          <p:cNvPr id="6" name="Shape 4"/>
          <p:cNvSpPr/>
          <p:nvPr/>
        </p:nvSpPr>
        <p:spPr>
          <a:xfrm>
            <a:off x="539496" y="2834640"/>
            <a:ext cx="2606040" cy="109728"/>
          </a:xfrm>
          <a:prstGeom prst="rect">
            <a:avLst/>
          </a:prstGeom>
          <a:solidFill>
            <a:srgbClr val="1D9DD4"/>
          </a:solidFill>
          <a:ln w="12700">
            <a:solidFill>
              <a:srgbClr val="1D9DD4"/>
            </a:solidFill>
            <a:prstDash val="solid"/>
          </a:ln>
        </p:spPr>
      </p:sp>
      <p:sp>
        <p:nvSpPr>
          <p:cNvPr id="7" name="Text 5"/>
          <p:cNvSpPr/>
          <p:nvPr/>
        </p:nvSpPr>
        <p:spPr>
          <a:xfrm>
            <a:off x="768096" y="3108960"/>
            <a:ext cx="2148840" cy="457200"/>
          </a:xfrm>
          <a:prstGeom prst="rect">
            <a:avLst/>
          </a:prstGeom>
          <a:noFill/>
          <a:ln/>
        </p:spPr>
        <p:txBody>
          <a:bodyPr wrap="square" rtlCol="0" anchor="ctr"/>
          <a:lstStyle/>
          <a:p>
            <a:pPr indent="0" marL="0">
              <a:buNone/>
            </a:pPr>
            <a:r>
              <a:rPr lang="en-US" sz="1400" b="1" spc="200" kern="0" dirty="0">
                <a:solidFill>
                  <a:srgbClr val="1D9DD4"/>
                </a:solidFill>
                <a:latin typeface="Helvetica Neue" pitchFamily="34" charset="0"/>
                <a:ea typeface="Helvetica Neue" pitchFamily="34" charset="-122"/>
                <a:cs typeface="Helvetica Neue" pitchFamily="34" charset="-120"/>
              </a:rPr>
              <a:t>01</a:t>
            </a:r>
            <a:endParaRPr lang="en-US" sz="1400" dirty="0"/>
          </a:p>
        </p:txBody>
      </p:sp>
      <p:sp>
        <p:nvSpPr>
          <p:cNvPr id="8" name="Text 6"/>
          <p:cNvSpPr/>
          <p:nvPr/>
        </p:nvSpPr>
        <p:spPr>
          <a:xfrm>
            <a:off x="768096" y="3611880"/>
            <a:ext cx="2148840" cy="548640"/>
          </a:xfrm>
          <a:prstGeom prst="rect">
            <a:avLst/>
          </a:prstGeom>
          <a:noFill/>
          <a:ln/>
        </p:spPr>
        <p:txBody>
          <a:bodyPr wrap="square" rtlCol="0" anchor="ctr"/>
          <a:lstStyle/>
          <a:p>
            <a:pPr indent="0" marL="0">
              <a:buNone/>
            </a:pPr>
            <a:r>
              <a:rPr lang="en-US" sz="1600" b="1" dirty="0">
                <a:solidFill>
                  <a:srgbClr val="1A1A1A"/>
                </a:solidFill>
                <a:latin typeface="Helvetica Neue" pitchFamily="34" charset="0"/>
                <a:ea typeface="Helvetica Neue" pitchFamily="34" charset="-122"/>
                <a:cs typeface="Helvetica Neue" pitchFamily="34" charset="-120"/>
              </a:rPr>
              <a:t>BSF SOCIAL APP</a:t>
            </a:r>
            <a:endParaRPr lang="en-US" sz="1600" dirty="0"/>
          </a:p>
        </p:txBody>
      </p:sp>
      <p:sp>
        <p:nvSpPr>
          <p:cNvPr id="9" name="Text 7"/>
          <p:cNvSpPr/>
          <p:nvPr/>
        </p:nvSpPr>
        <p:spPr>
          <a:xfrm>
            <a:off x="768096" y="4114800"/>
            <a:ext cx="2148840" cy="731520"/>
          </a:xfrm>
          <a:prstGeom prst="rect">
            <a:avLst/>
          </a:prstGeom>
          <a:noFill/>
          <a:ln/>
        </p:spPr>
        <p:txBody>
          <a:bodyPr wrap="square" rtlCol="0" anchor="ctr"/>
          <a:lstStyle/>
          <a:p>
            <a:pPr indent="0" marL="0">
              <a:buNone/>
            </a:pPr>
            <a:r>
              <a:rPr lang="en-US" sz="1200" dirty="0">
                <a:solidFill>
                  <a:srgbClr val="4F5A66"/>
                </a:solidFill>
                <a:latin typeface="Helvetica Neue" pitchFamily="34" charset="0"/>
                <a:ea typeface="Helvetica Neue" pitchFamily="34" charset="-122"/>
                <a:cs typeface="Helvetica Neue" pitchFamily="34" charset="-120"/>
              </a:rPr>
              <a:t>Internal content production interface</a:t>
            </a:r>
            <a:endParaRPr lang="en-US" sz="1200" dirty="0"/>
          </a:p>
        </p:txBody>
      </p:sp>
      <p:sp>
        <p:nvSpPr>
          <p:cNvPr id="10" name="Text 8"/>
          <p:cNvSpPr/>
          <p:nvPr/>
        </p:nvSpPr>
        <p:spPr>
          <a:xfrm>
            <a:off x="3099816" y="3703320"/>
            <a:ext cx="365760" cy="365760"/>
          </a:xfrm>
          <a:prstGeom prst="rect">
            <a:avLst/>
          </a:prstGeom>
          <a:noFill/>
          <a:ln/>
        </p:spPr>
        <p:txBody>
          <a:bodyPr wrap="square" rtlCol="0" anchor="ctr"/>
          <a:lstStyle/>
          <a:p>
            <a:pPr algn="ctr" indent="0" marL="0">
              <a:buNone/>
            </a:pPr>
            <a:r>
              <a:rPr lang="en-US" sz="2600" b="1" dirty="0">
                <a:solidFill>
                  <a:srgbClr val="4F5A66"/>
                </a:solidFill>
                <a:latin typeface="Helvetica Neue" pitchFamily="34" charset="0"/>
                <a:ea typeface="Helvetica Neue" pitchFamily="34" charset="-122"/>
                <a:cs typeface="Helvetica Neue" pitchFamily="34" charset="-120"/>
              </a:rPr>
              <a:t>→</a:t>
            </a:r>
            <a:endParaRPr lang="en-US" sz="2600" dirty="0"/>
          </a:p>
        </p:txBody>
      </p:sp>
      <p:sp>
        <p:nvSpPr>
          <p:cNvPr id="11" name="Shape 9"/>
          <p:cNvSpPr/>
          <p:nvPr/>
        </p:nvSpPr>
        <p:spPr>
          <a:xfrm>
            <a:off x="3374136" y="2834640"/>
            <a:ext cx="2606040" cy="2103120"/>
          </a:xfrm>
          <a:prstGeom prst="rect">
            <a:avLst/>
          </a:prstGeom>
          <a:solidFill>
            <a:srgbClr val="F8F4ED"/>
          </a:solidFill>
          <a:ln w="12700">
            <a:solidFill>
              <a:srgbClr val="F8F4ED"/>
            </a:solidFill>
            <a:prstDash val="solid"/>
          </a:ln>
        </p:spPr>
      </p:sp>
      <p:sp>
        <p:nvSpPr>
          <p:cNvPr id="12" name="Shape 10"/>
          <p:cNvSpPr/>
          <p:nvPr/>
        </p:nvSpPr>
        <p:spPr>
          <a:xfrm>
            <a:off x="3374136" y="2834640"/>
            <a:ext cx="2606040" cy="109728"/>
          </a:xfrm>
          <a:prstGeom prst="rect">
            <a:avLst/>
          </a:prstGeom>
          <a:solidFill>
            <a:srgbClr val="0E1A24"/>
          </a:solidFill>
          <a:ln w="12700">
            <a:solidFill>
              <a:srgbClr val="0E1A24"/>
            </a:solidFill>
            <a:prstDash val="solid"/>
          </a:ln>
        </p:spPr>
      </p:sp>
      <p:sp>
        <p:nvSpPr>
          <p:cNvPr id="13" name="Text 11"/>
          <p:cNvSpPr/>
          <p:nvPr/>
        </p:nvSpPr>
        <p:spPr>
          <a:xfrm>
            <a:off x="3602736" y="3108960"/>
            <a:ext cx="2148840" cy="457200"/>
          </a:xfrm>
          <a:prstGeom prst="rect">
            <a:avLst/>
          </a:prstGeom>
          <a:noFill/>
          <a:ln/>
        </p:spPr>
        <p:txBody>
          <a:bodyPr wrap="square" rtlCol="0" anchor="ctr"/>
          <a:lstStyle/>
          <a:p>
            <a:pPr indent="0" marL="0">
              <a:buNone/>
            </a:pPr>
            <a:r>
              <a:rPr lang="en-US" sz="1400" b="1" spc="200" kern="0" dirty="0">
                <a:solidFill>
                  <a:srgbClr val="0E1A24"/>
                </a:solidFill>
                <a:latin typeface="Helvetica Neue" pitchFamily="34" charset="0"/>
                <a:ea typeface="Helvetica Neue" pitchFamily="34" charset="-122"/>
                <a:cs typeface="Helvetica Neue" pitchFamily="34" charset="-120"/>
              </a:rPr>
              <a:t>02</a:t>
            </a:r>
            <a:endParaRPr lang="en-US" sz="1400" dirty="0"/>
          </a:p>
        </p:txBody>
      </p:sp>
      <p:sp>
        <p:nvSpPr>
          <p:cNvPr id="14" name="Text 12"/>
          <p:cNvSpPr/>
          <p:nvPr/>
        </p:nvSpPr>
        <p:spPr>
          <a:xfrm>
            <a:off x="3602736" y="3611880"/>
            <a:ext cx="2148840" cy="548640"/>
          </a:xfrm>
          <a:prstGeom prst="rect">
            <a:avLst/>
          </a:prstGeom>
          <a:noFill/>
          <a:ln/>
        </p:spPr>
        <p:txBody>
          <a:bodyPr wrap="square" rtlCol="0" anchor="ctr"/>
          <a:lstStyle/>
          <a:p>
            <a:pPr indent="0" marL="0">
              <a:buNone/>
            </a:pPr>
            <a:r>
              <a:rPr lang="en-US" sz="1600" b="1" dirty="0">
                <a:solidFill>
                  <a:srgbClr val="1A1A1A"/>
                </a:solidFill>
                <a:latin typeface="Helvetica Neue" pitchFamily="34" charset="0"/>
                <a:ea typeface="Helvetica Neue" pitchFamily="34" charset="-122"/>
                <a:cs typeface="Helvetica Neue" pitchFamily="34" charset="-120"/>
              </a:rPr>
              <a:t>LLMs</a:t>
            </a:r>
            <a:endParaRPr lang="en-US" sz="1600" dirty="0"/>
          </a:p>
        </p:txBody>
      </p:sp>
      <p:sp>
        <p:nvSpPr>
          <p:cNvPr id="15" name="Text 13"/>
          <p:cNvSpPr/>
          <p:nvPr/>
        </p:nvSpPr>
        <p:spPr>
          <a:xfrm>
            <a:off x="3602736" y="4114800"/>
            <a:ext cx="2148840" cy="731520"/>
          </a:xfrm>
          <a:prstGeom prst="rect">
            <a:avLst/>
          </a:prstGeom>
          <a:noFill/>
          <a:ln/>
        </p:spPr>
        <p:txBody>
          <a:bodyPr wrap="square" rtlCol="0" anchor="ctr"/>
          <a:lstStyle/>
          <a:p>
            <a:pPr indent="0" marL="0">
              <a:buNone/>
            </a:pPr>
            <a:r>
              <a:rPr lang="en-US" sz="1200" dirty="0">
                <a:solidFill>
                  <a:srgbClr val="4F5A66"/>
                </a:solidFill>
                <a:latin typeface="Helvetica Neue" pitchFamily="34" charset="0"/>
                <a:ea typeface="Helvetica Neue" pitchFamily="34" charset="-122"/>
                <a:cs typeface="Helvetica Neue" pitchFamily="34" charset="-120"/>
              </a:rPr>
              <a:t>Claude, OpenAI, governed by the brand prompt</a:t>
            </a:r>
            <a:endParaRPr lang="en-US" sz="1200" dirty="0"/>
          </a:p>
        </p:txBody>
      </p:sp>
      <p:sp>
        <p:nvSpPr>
          <p:cNvPr id="16" name="Text 14"/>
          <p:cNvSpPr/>
          <p:nvPr/>
        </p:nvSpPr>
        <p:spPr>
          <a:xfrm>
            <a:off x="5934456" y="3703320"/>
            <a:ext cx="365760" cy="365760"/>
          </a:xfrm>
          <a:prstGeom prst="rect">
            <a:avLst/>
          </a:prstGeom>
          <a:noFill/>
          <a:ln/>
        </p:spPr>
        <p:txBody>
          <a:bodyPr wrap="square" rtlCol="0" anchor="ctr"/>
          <a:lstStyle/>
          <a:p>
            <a:pPr algn="ctr" indent="0" marL="0">
              <a:buNone/>
            </a:pPr>
            <a:r>
              <a:rPr lang="en-US" sz="2600" b="1" dirty="0">
                <a:solidFill>
                  <a:srgbClr val="4F5A66"/>
                </a:solidFill>
                <a:latin typeface="Helvetica Neue" pitchFamily="34" charset="0"/>
                <a:ea typeface="Helvetica Neue" pitchFamily="34" charset="-122"/>
                <a:cs typeface="Helvetica Neue" pitchFamily="34" charset="-120"/>
              </a:rPr>
              <a:t>→</a:t>
            </a:r>
            <a:endParaRPr lang="en-US" sz="2600" dirty="0"/>
          </a:p>
        </p:txBody>
      </p:sp>
      <p:sp>
        <p:nvSpPr>
          <p:cNvPr id="17" name="Shape 15"/>
          <p:cNvSpPr/>
          <p:nvPr/>
        </p:nvSpPr>
        <p:spPr>
          <a:xfrm>
            <a:off x="6208776" y="2834640"/>
            <a:ext cx="2606040" cy="2103120"/>
          </a:xfrm>
          <a:prstGeom prst="rect">
            <a:avLst/>
          </a:prstGeom>
          <a:solidFill>
            <a:srgbClr val="F8F4ED"/>
          </a:solidFill>
          <a:ln w="12700">
            <a:solidFill>
              <a:srgbClr val="F8F4ED"/>
            </a:solidFill>
            <a:prstDash val="solid"/>
          </a:ln>
        </p:spPr>
      </p:sp>
      <p:sp>
        <p:nvSpPr>
          <p:cNvPr id="18" name="Shape 16"/>
          <p:cNvSpPr/>
          <p:nvPr/>
        </p:nvSpPr>
        <p:spPr>
          <a:xfrm>
            <a:off x="6208776" y="2834640"/>
            <a:ext cx="2606040" cy="109728"/>
          </a:xfrm>
          <a:prstGeom prst="rect">
            <a:avLst/>
          </a:prstGeom>
          <a:solidFill>
            <a:srgbClr val="E47E26"/>
          </a:solidFill>
          <a:ln w="12700">
            <a:solidFill>
              <a:srgbClr val="E47E26"/>
            </a:solidFill>
            <a:prstDash val="solid"/>
          </a:ln>
        </p:spPr>
      </p:sp>
      <p:sp>
        <p:nvSpPr>
          <p:cNvPr id="19" name="Text 17"/>
          <p:cNvSpPr/>
          <p:nvPr/>
        </p:nvSpPr>
        <p:spPr>
          <a:xfrm>
            <a:off x="6437376" y="3108960"/>
            <a:ext cx="2148840" cy="457200"/>
          </a:xfrm>
          <a:prstGeom prst="rect">
            <a:avLst/>
          </a:prstGeom>
          <a:noFill/>
          <a:ln/>
        </p:spPr>
        <p:txBody>
          <a:bodyPr wrap="square" rtlCol="0" anchor="ctr"/>
          <a:lstStyle/>
          <a:p>
            <a:pPr indent="0" marL="0">
              <a:buNone/>
            </a:pPr>
            <a:r>
              <a:rPr lang="en-US" sz="1400" b="1" spc="200" kern="0" dirty="0">
                <a:solidFill>
                  <a:srgbClr val="E47E26"/>
                </a:solidFill>
                <a:latin typeface="Helvetica Neue" pitchFamily="34" charset="0"/>
                <a:ea typeface="Helvetica Neue" pitchFamily="34" charset="-122"/>
                <a:cs typeface="Helvetica Neue" pitchFamily="34" charset="-120"/>
              </a:rPr>
              <a:t>03</a:t>
            </a:r>
            <a:endParaRPr lang="en-US" sz="1400" dirty="0"/>
          </a:p>
        </p:txBody>
      </p:sp>
      <p:sp>
        <p:nvSpPr>
          <p:cNvPr id="20" name="Text 18"/>
          <p:cNvSpPr/>
          <p:nvPr/>
        </p:nvSpPr>
        <p:spPr>
          <a:xfrm>
            <a:off x="6437376" y="3611880"/>
            <a:ext cx="2148840" cy="548640"/>
          </a:xfrm>
          <a:prstGeom prst="rect">
            <a:avLst/>
          </a:prstGeom>
          <a:noFill/>
          <a:ln/>
        </p:spPr>
        <p:txBody>
          <a:bodyPr wrap="square" rtlCol="0" anchor="ctr"/>
          <a:lstStyle/>
          <a:p>
            <a:pPr indent="0" marL="0">
              <a:buNone/>
            </a:pPr>
            <a:r>
              <a:rPr lang="en-US" sz="1600" b="1" dirty="0">
                <a:solidFill>
                  <a:srgbClr val="1A1A1A"/>
                </a:solidFill>
                <a:latin typeface="Helvetica Neue" pitchFamily="34" charset="0"/>
                <a:ea typeface="Helvetica Neue" pitchFamily="34" charset="-122"/>
                <a:cs typeface="Helvetica Neue" pitchFamily="34" charset="-120"/>
              </a:rPr>
              <a:t>VAM2.0 STUDIO</a:t>
            </a:r>
            <a:endParaRPr lang="en-US" sz="1600" dirty="0"/>
          </a:p>
        </p:txBody>
      </p:sp>
      <p:sp>
        <p:nvSpPr>
          <p:cNvPr id="21" name="Text 19"/>
          <p:cNvSpPr/>
          <p:nvPr/>
        </p:nvSpPr>
        <p:spPr>
          <a:xfrm>
            <a:off x="6437376" y="4114800"/>
            <a:ext cx="2148840" cy="731520"/>
          </a:xfrm>
          <a:prstGeom prst="rect">
            <a:avLst/>
          </a:prstGeom>
          <a:noFill/>
          <a:ln/>
        </p:spPr>
        <p:txBody>
          <a:bodyPr wrap="square" rtlCol="0" anchor="ctr"/>
          <a:lstStyle/>
          <a:p>
            <a:pPr indent="0" marL="0">
              <a:buNone/>
            </a:pPr>
            <a:r>
              <a:rPr lang="en-US" sz="1200" dirty="0">
                <a:solidFill>
                  <a:srgbClr val="4F5A66"/>
                </a:solidFill>
                <a:latin typeface="Helvetica Neue" pitchFamily="34" charset="0"/>
                <a:ea typeface="Helvetica Neue" pitchFamily="34" charset="-122"/>
                <a:cs typeface="Helvetica Neue" pitchFamily="34" charset="-120"/>
              </a:rPr>
              <a:t>Video, animation, asset rendering</a:t>
            </a:r>
            <a:endParaRPr lang="en-US" sz="1200" dirty="0"/>
          </a:p>
        </p:txBody>
      </p:sp>
      <p:sp>
        <p:nvSpPr>
          <p:cNvPr id="22" name="Text 20"/>
          <p:cNvSpPr/>
          <p:nvPr/>
        </p:nvSpPr>
        <p:spPr>
          <a:xfrm>
            <a:off x="8769096" y="3703320"/>
            <a:ext cx="365760" cy="365760"/>
          </a:xfrm>
          <a:prstGeom prst="rect">
            <a:avLst/>
          </a:prstGeom>
          <a:noFill/>
          <a:ln/>
        </p:spPr>
        <p:txBody>
          <a:bodyPr wrap="square" rtlCol="0" anchor="ctr"/>
          <a:lstStyle/>
          <a:p>
            <a:pPr algn="ctr" indent="0" marL="0">
              <a:buNone/>
            </a:pPr>
            <a:r>
              <a:rPr lang="en-US" sz="2600" b="1" dirty="0">
                <a:solidFill>
                  <a:srgbClr val="4F5A66"/>
                </a:solidFill>
                <a:latin typeface="Helvetica Neue" pitchFamily="34" charset="0"/>
                <a:ea typeface="Helvetica Neue" pitchFamily="34" charset="-122"/>
                <a:cs typeface="Helvetica Neue" pitchFamily="34" charset="-120"/>
              </a:rPr>
              <a:t>→</a:t>
            </a:r>
            <a:endParaRPr lang="en-US" sz="2600" dirty="0"/>
          </a:p>
        </p:txBody>
      </p:sp>
      <p:sp>
        <p:nvSpPr>
          <p:cNvPr id="23" name="Shape 21"/>
          <p:cNvSpPr/>
          <p:nvPr/>
        </p:nvSpPr>
        <p:spPr>
          <a:xfrm>
            <a:off x="9043416" y="2834640"/>
            <a:ext cx="2606040" cy="2103120"/>
          </a:xfrm>
          <a:prstGeom prst="rect">
            <a:avLst/>
          </a:prstGeom>
          <a:solidFill>
            <a:srgbClr val="F8F4ED"/>
          </a:solidFill>
          <a:ln w="12700">
            <a:solidFill>
              <a:srgbClr val="F8F4ED"/>
            </a:solidFill>
            <a:prstDash val="solid"/>
          </a:ln>
        </p:spPr>
      </p:sp>
      <p:sp>
        <p:nvSpPr>
          <p:cNvPr id="24" name="Shape 22"/>
          <p:cNvSpPr/>
          <p:nvPr/>
        </p:nvSpPr>
        <p:spPr>
          <a:xfrm>
            <a:off x="9043416" y="2834640"/>
            <a:ext cx="2606040" cy="109728"/>
          </a:xfrm>
          <a:prstGeom prst="rect">
            <a:avLst/>
          </a:prstGeom>
          <a:solidFill>
            <a:srgbClr val="8D523E"/>
          </a:solidFill>
          <a:ln w="12700">
            <a:solidFill>
              <a:srgbClr val="8D523E"/>
            </a:solidFill>
            <a:prstDash val="solid"/>
          </a:ln>
        </p:spPr>
      </p:sp>
      <p:sp>
        <p:nvSpPr>
          <p:cNvPr id="25" name="Text 23"/>
          <p:cNvSpPr/>
          <p:nvPr/>
        </p:nvSpPr>
        <p:spPr>
          <a:xfrm>
            <a:off x="9272016" y="3108960"/>
            <a:ext cx="2148840" cy="457200"/>
          </a:xfrm>
          <a:prstGeom prst="rect">
            <a:avLst/>
          </a:prstGeom>
          <a:noFill/>
          <a:ln/>
        </p:spPr>
        <p:txBody>
          <a:bodyPr wrap="square" rtlCol="0" anchor="ctr"/>
          <a:lstStyle/>
          <a:p>
            <a:pPr indent="0" marL="0">
              <a:buNone/>
            </a:pPr>
            <a:r>
              <a:rPr lang="en-US" sz="1400" b="1" spc="200" kern="0" dirty="0">
                <a:solidFill>
                  <a:srgbClr val="8D523E"/>
                </a:solidFill>
                <a:latin typeface="Helvetica Neue" pitchFamily="34" charset="0"/>
                <a:ea typeface="Helvetica Neue" pitchFamily="34" charset="-122"/>
                <a:cs typeface="Helvetica Neue" pitchFamily="34" charset="-120"/>
              </a:rPr>
              <a:t>04</a:t>
            </a:r>
            <a:endParaRPr lang="en-US" sz="1400" dirty="0"/>
          </a:p>
        </p:txBody>
      </p:sp>
      <p:sp>
        <p:nvSpPr>
          <p:cNvPr id="26" name="Text 24"/>
          <p:cNvSpPr/>
          <p:nvPr/>
        </p:nvSpPr>
        <p:spPr>
          <a:xfrm>
            <a:off x="9272016" y="3611880"/>
            <a:ext cx="2148840" cy="548640"/>
          </a:xfrm>
          <a:prstGeom prst="rect">
            <a:avLst/>
          </a:prstGeom>
          <a:noFill/>
          <a:ln/>
        </p:spPr>
        <p:txBody>
          <a:bodyPr wrap="square" rtlCol="0" anchor="ctr"/>
          <a:lstStyle/>
          <a:p>
            <a:pPr indent="0" marL="0">
              <a:buNone/>
            </a:pPr>
            <a:r>
              <a:rPr lang="en-US" sz="1600" b="1" dirty="0">
                <a:solidFill>
                  <a:srgbClr val="1A1A1A"/>
                </a:solidFill>
                <a:latin typeface="Helvetica Neue" pitchFamily="34" charset="0"/>
                <a:ea typeface="Helvetica Neue" pitchFamily="34" charset="-122"/>
                <a:cs typeface="Helvetica Neue" pitchFamily="34" charset="-120"/>
              </a:rPr>
              <a:t>HUMAN APPROVAL</a:t>
            </a:r>
            <a:endParaRPr lang="en-US" sz="1600" dirty="0"/>
          </a:p>
        </p:txBody>
      </p:sp>
      <p:sp>
        <p:nvSpPr>
          <p:cNvPr id="27" name="Text 25"/>
          <p:cNvSpPr/>
          <p:nvPr/>
        </p:nvSpPr>
        <p:spPr>
          <a:xfrm>
            <a:off x="9272016" y="4114800"/>
            <a:ext cx="2148840" cy="731520"/>
          </a:xfrm>
          <a:prstGeom prst="rect">
            <a:avLst/>
          </a:prstGeom>
          <a:noFill/>
          <a:ln/>
        </p:spPr>
        <p:txBody>
          <a:bodyPr wrap="square" rtlCol="0" anchor="ctr"/>
          <a:lstStyle/>
          <a:p>
            <a:pPr indent="0" marL="0">
              <a:buNone/>
            </a:pPr>
            <a:r>
              <a:rPr lang="en-US" sz="1200" dirty="0">
                <a:solidFill>
                  <a:srgbClr val="4F5A66"/>
                </a:solidFill>
                <a:latin typeface="Helvetica Neue" pitchFamily="34" charset="0"/>
                <a:ea typeface="Helvetica Neue" pitchFamily="34" charset="-122"/>
                <a:cs typeface="Helvetica Neue" pitchFamily="34" charset="-120"/>
              </a:rPr>
              <a:t>Internal creative + brand review</a:t>
            </a:r>
            <a:endParaRPr lang="en-US" sz="1200" dirty="0"/>
          </a:p>
        </p:txBody>
      </p:sp>
      <p:sp>
        <p:nvSpPr>
          <p:cNvPr id="28" name="Text 26"/>
          <p:cNvSpPr/>
          <p:nvPr/>
        </p:nvSpPr>
        <p:spPr>
          <a:xfrm>
            <a:off x="548640" y="5486400"/>
            <a:ext cx="10972800" cy="365760"/>
          </a:xfrm>
          <a:prstGeom prst="rect">
            <a:avLst/>
          </a:prstGeom>
          <a:noFill/>
          <a:ln/>
        </p:spPr>
        <p:txBody>
          <a:bodyPr wrap="square" rtlCol="0" anchor="ctr"/>
          <a:lstStyle/>
          <a:p>
            <a:pPr algn="ctr" indent="0" marL="0">
              <a:buNone/>
            </a:pPr>
            <a:r>
              <a:rPr lang="en-US" sz="1500" i="1" dirty="0">
                <a:solidFill>
                  <a:srgbClr val="8D523E"/>
                </a:solidFill>
                <a:latin typeface="Helvetica Neue" pitchFamily="34" charset="0"/>
                <a:ea typeface="Helvetica Neue" pitchFamily="34" charset="-122"/>
                <a:cs typeface="Helvetica Neue" pitchFamily="34" charset="-120"/>
              </a:rPr>
              <a:t>Every output reviewed by a human before publication. No exceptions.</a:t>
            </a:r>
            <a:endParaRPr lang="en-US" sz="15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365760"/>
            <a:ext cx="10972800" cy="274320"/>
          </a:xfrm>
          <a:prstGeom prst="rect">
            <a:avLst/>
          </a:prstGeom>
          <a:noFill/>
          <a:ln/>
        </p:spPr>
        <p:txBody>
          <a:bodyPr wrap="square" rtlCol="0" anchor="ctr"/>
          <a:lstStyle/>
          <a:p>
            <a:pPr indent="0" marL="0">
              <a:buNone/>
            </a:pPr>
            <a:r>
              <a:rPr lang="en-US" sz="1000" spc="400" kern="0" dirty="0">
                <a:solidFill>
                  <a:srgbClr val="4F5A66"/>
                </a:solidFill>
                <a:latin typeface="Helvetica Neue" pitchFamily="34" charset="0"/>
                <a:ea typeface="Helvetica Neue" pitchFamily="34" charset="-122"/>
                <a:cs typeface="Helvetica Neue" pitchFamily="34" charset="-120"/>
              </a:rPr>
              <a:t>11  ·  IP &amp; ASSET POSITION</a:t>
            </a:r>
            <a:endParaRPr lang="en-US" sz="1000" dirty="0"/>
          </a:p>
        </p:txBody>
      </p:sp>
      <p:sp>
        <p:nvSpPr>
          <p:cNvPr id="3" name="Text 1"/>
          <p:cNvSpPr/>
          <p:nvPr/>
        </p:nvSpPr>
        <p:spPr>
          <a:xfrm>
            <a:off x="548640" y="777240"/>
            <a:ext cx="10972800" cy="914400"/>
          </a:xfrm>
          <a:prstGeom prst="rect">
            <a:avLst/>
          </a:prstGeom>
          <a:noFill/>
          <a:ln/>
        </p:spPr>
        <p:txBody>
          <a:bodyPr wrap="square" rtlCol="0" anchor="ctr"/>
          <a:lstStyle/>
          <a:p>
            <a:pPr indent="0" marL="0">
              <a:buNone/>
            </a:pPr>
            <a:r>
              <a:rPr lang="en-US" sz="3600" b="1" dirty="0">
                <a:solidFill>
                  <a:srgbClr val="1A1A1A"/>
                </a:solidFill>
                <a:latin typeface="Helvetica Neue" pitchFamily="34" charset="0"/>
                <a:ea typeface="Helvetica Neue" pitchFamily="34" charset="-122"/>
                <a:cs typeface="Helvetica Neue" pitchFamily="34" charset="-120"/>
              </a:rPr>
              <a:t>The defensible perimeter.</a:t>
            </a:r>
            <a:endParaRPr lang="en-US" sz="3600" dirty="0"/>
          </a:p>
        </p:txBody>
      </p:sp>
      <p:sp>
        <p:nvSpPr>
          <p:cNvPr id="4" name="Text 2"/>
          <p:cNvSpPr/>
          <p:nvPr/>
        </p:nvSpPr>
        <p:spPr>
          <a:xfrm>
            <a:off x="548640" y="1737360"/>
            <a:ext cx="10972800" cy="457200"/>
          </a:xfrm>
          <a:prstGeom prst="rect">
            <a:avLst/>
          </a:prstGeom>
          <a:noFill/>
          <a:ln/>
        </p:spPr>
        <p:txBody>
          <a:bodyPr wrap="square" rtlCol="0" anchor="ctr"/>
          <a:lstStyle/>
          <a:p>
            <a:pPr indent="0" marL="0">
              <a:buNone/>
            </a:pPr>
            <a:r>
              <a:rPr lang="en-US" sz="1700" dirty="0">
                <a:solidFill>
                  <a:srgbClr val="4F5A66"/>
                </a:solidFill>
                <a:latin typeface="Helvetica Neue" pitchFamily="34" charset="0"/>
                <a:ea typeface="Helvetica Neue" pitchFamily="34" charset="-122"/>
                <a:cs typeface="Helvetica Neue" pitchFamily="34" charset="-120"/>
              </a:rPr>
              <a:t>Owned trademarks, reserved domains, scientific authority, and credentialing partnerships — all in place.</a:t>
            </a:r>
            <a:endParaRPr lang="en-US" sz="1700" dirty="0"/>
          </a:p>
        </p:txBody>
      </p:sp>
      <p:sp>
        <p:nvSpPr>
          <p:cNvPr id="5" name="Shape 3"/>
          <p:cNvSpPr/>
          <p:nvPr/>
        </p:nvSpPr>
        <p:spPr>
          <a:xfrm>
            <a:off x="498348" y="2651760"/>
            <a:ext cx="3657600" cy="1691640"/>
          </a:xfrm>
          <a:prstGeom prst="rect">
            <a:avLst/>
          </a:prstGeom>
          <a:solidFill>
            <a:srgbClr val="F8F4ED"/>
          </a:solidFill>
          <a:ln w="12700">
            <a:solidFill>
              <a:srgbClr val="F8F4ED"/>
            </a:solidFill>
            <a:prstDash val="solid"/>
          </a:ln>
        </p:spPr>
      </p:sp>
      <p:sp>
        <p:nvSpPr>
          <p:cNvPr id="6" name="Text 4"/>
          <p:cNvSpPr/>
          <p:nvPr/>
        </p:nvSpPr>
        <p:spPr>
          <a:xfrm>
            <a:off x="772668" y="2880360"/>
            <a:ext cx="3108960" cy="1005840"/>
          </a:xfrm>
          <a:prstGeom prst="rect">
            <a:avLst/>
          </a:prstGeom>
          <a:noFill/>
          <a:ln/>
        </p:spPr>
        <p:txBody>
          <a:bodyPr wrap="square" rtlCol="0" anchor="ctr"/>
          <a:lstStyle/>
          <a:p>
            <a:pPr indent="0" marL="0">
              <a:buNone/>
            </a:pPr>
            <a:r>
              <a:rPr lang="en-US" sz="5400" b="1" dirty="0">
                <a:solidFill>
                  <a:srgbClr val="0E1A24"/>
                </a:solidFill>
                <a:latin typeface="Helvetica Neue" pitchFamily="34" charset="0"/>
                <a:ea typeface="Helvetica Neue" pitchFamily="34" charset="-122"/>
                <a:cs typeface="Helvetica Neue" pitchFamily="34" charset="-120"/>
              </a:rPr>
              <a:t>8</a:t>
            </a:r>
            <a:endParaRPr lang="en-US" sz="5400" dirty="0"/>
          </a:p>
        </p:txBody>
      </p:sp>
      <p:sp>
        <p:nvSpPr>
          <p:cNvPr id="7" name="Text 5"/>
          <p:cNvSpPr/>
          <p:nvPr/>
        </p:nvSpPr>
        <p:spPr>
          <a:xfrm>
            <a:off x="772668" y="3794760"/>
            <a:ext cx="3108960" cy="457200"/>
          </a:xfrm>
          <a:prstGeom prst="rect">
            <a:avLst/>
          </a:prstGeom>
          <a:noFill/>
          <a:ln/>
        </p:spPr>
        <p:txBody>
          <a:bodyPr wrap="square" rtlCol="0" anchor="ctr"/>
          <a:lstStyle/>
          <a:p>
            <a:pPr indent="0" marL="0">
              <a:buNone/>
            </a:pPr>
            <a:r>
              <a:rPr lang="en-US" sz="1200" dirty="0">
                <a:solidFill>
                  <a:srgbClr val="1A1A1A"/>
                </a:solidFill>
                <a:latin typeface="Helvetica Neue" pitchFamily="34" charset="0"/>
                <a:ea typeface="Helvetica Neue" pitchFamily="34" charset="-122"/>
                <a:cs typeface="Helvetica Neue" pitchFamily="34" charset="-120"/>
              </a:rPr>
              <a:t>USPTO-registered trademarks</a:t>
            </a:r>
            <a:endParaRPr lang="en-US" sz="1200" dirty="0"/>
          </a:p>
        </p:txBody>
      </p:sp>
      <p:sp>
        <p:nvSpPr>
          <p:cNvPr id="8" name="Shape 6"/>
          <p:cNvSpPr/>
          <p:nvPr/>
        </p:nvSpPr>
        <p:spPr>
          <a:xfrm>
            <a:off x="4265676" y="2651760"/>
            <a:ext cx="3657600" cy="1691640"/>
          </a:xfrm>
          <a:prstGeom prst="rect">
            <a:avLst/>
          </a:prstGeom>
          <a:solidFill>
            <a:srgbClr val="F8F4ED"/>
          </a:solidFill>
          <a:ln w="12700">
            <a:solidFill>
              <a:srgbClr val="F8F4ED"/>
            </a:solidFill>
            <a:prstDash val="solid"/>
          </a:ln>
        </p:spPr>
      </p:sp>
      <p:sp>
        <p:nvSpPr>
          <p:cNvPr id="9" name="Text 7"/>
          <p:cNvSpPr/>
          <p:nvPr/>
        </p:nvSpPr>
        <p:spPr>
          <a:xfrm>
            <a:off x="4539996" y="2880360"/>
            <a:ext cx="3108960" cy="1005840"/>
          </a:xfrm>
          <a:prstGeom prst="rect">
            <a:avLst/>
          </a:prstGeom>
          <a:noFill/>
          <a:ln/>
        </p:spPr>
        <p:txBody>
          <a:bodyPr wrap="square" rtlCol="0" anchor="ctr"/>
          <a:lstStyle/>
          <a:p>
            <a:pPr indent="0" marL="0">
              <a:buNone/>
            </a:pPr>
            <a:r>
              <a:rPr lang="en-US" sz="5400" b="1" dirty="0">
                <a:solidFill>
                  <a:srgbClr val="1D9DD4"/>
                </a:solidFill>
                <a:latin typeface="Helvetica Neue" pitchFamily="34" charset="0"/>
                <a:ea typeface="Helvetica Neue" pitchFamily="34" charset="-122"/>
                <a:cs typeface="Helvetica Neue" pitchFamily="34" charset="-120"/>
              </a:rPr>
              <a:t>25+</a:t>
            </a:r>
            <a:endParaRPr lang="en-US" sz="5400" dirty="0"/>
          </a:p>
        </p:txBody>
      </p:sp>
      <p:sp>
        <p:nvSpPr>
          <p:cNvPr id="10" name="Text 8"/>
          <p:cNvSpPr/>
          <p:nvPr/>
        </p:nvSpPr>
        <p:spPr>
          <a:xfrm>
            <a:off x="4539996" y="3794760"/>
            <a:ext cx="3108960" cy="457200"/>
          </a:xfrm>
          <a:prstGeom prst="rect">
            <a:avLst/>
          </a:prstGeom>
          <a:noFill/>
          <a:ln/>
        </p:spPr>
        <p:txBody>
          <a:bodyPr wrap="square" rtlCol="0" anchor="ctr"/>
          <a:lstStyle/>
          <a:p>
            <a:pPr indent="0" marL="0">
              <a:buNone/>
            </a:pPr>
            <a:r>
              <a:rPr lang="en-US" sz="1200" dirty="0">
                <a:solidFill>
                  <a:srgbClr val="1A1A1A"/>
                </a:solidFill>
                <a:latin typeface="Helvetica Neue" pitchFamily="34" charset="0"/>
                <a:ea typeface="Helvetica Neue" pitchFamily="34" charset="-122"/>
                <a:cs typeface="Helvetica Neue" pitchFamily="34" charset="-120"/>
              </a:rPr>
              <a:t>Reserved domains in the metabolic naming universe</a:t>
            </a:r>
            <a:endParaRPr lang="en-US" sz="1200" dirty="0"/>
          </a:p>
        </p:txBody>
      </p:sp>
      <p:sp>
        <p:nvSpPr>
          <p:cNvPr id="11" name="Shape 9"/>
          <p:cNvSpPr/>
          <p:nvPr/>
        </p:nvSpPr>
        <p:spPr>
          <a:xfrm>
            <a:off x="8033004" y="2651760"/>
            <a:ext cx="3657600" cy="1691640"/>
          </a:xfrm>
          <a:prstGeom prst="rect">
            <a:avLst/>
          </a:prstGeom>
          <a:solidFill>
            <a:srgbClr val="F8F4ED"/>
          </a:solidFill>
          <a:ln w="12700">
            <a:solidFill>
              <a:srgbClr val="F8F4ED"/>
            </a:solidFill>
            <a:prstDash val="solid"/>
          </a:ln>
        </p:spPr>
      </p:sp>
      <p:sp>
        <p:nvSpPr>
          <p:cNvPr id="12" name="Text 10"/>
          <p:cNvSpPr/>
          <p:nvPr/>
        </p:nvSpPr>
        <p:spPr>
          <a:xfrm>
            <a:off x="8307324" y="2880360"/>
            <a:ext cx="3108960" cy="1005840"/>
          </a:xfrm>
          <a:prstGeom prst="rect">
            <a:avLst/>
          </a:prstGeom>
          <a:noFill/>
          <a:ln/>
        </p:spPr>
        <p:txBody>
          <a:bodyPr wrap="square" rtlCol="0" anchor="ctr"/>
          <a:lstStyle/>
          <a:p>
            <a:pPr indent="0" marL="0">
              <a:buNone/>
            </a:pPr>
            <a:r>
              <a:rPr lang="en-US" sz="5400" b="1" dirty="0">
                <a:solidFill>
                  <a:srgbClr val="E47E26"/>
                </a:solidFill>
                <a:latin typeface="Helvetica Neue" pitchFamily="34" charset="0"/>
                <a:ea typeface="Helvetica Neue" pitchFamily="34" charset="-122"/>
                <a:cs typeface="Helvetica Neue" pitchFamily="34" charset="-120"/>
              </a:rPr>
              <a:t>11</a:t>
            </a:r>
            <a:endParaRPr lang="en-US" sz="5400" dirty="0"/>
          </a:p>
        </p:txBody>
      </p:sp>
      <p:sp>
        <p:nvSpPr>
          <p:cNvPr id="13" name="Text 11"/>
          <p:cNvSpPr/>
          <p:nvPr/>
        </p:nvSpPr>
        <p:spPr>
          <a:xfrm>
            <a:off x="8307324" y="3794760"/>
            <a:ext cx="3108960" cy="457200"/>
          </a:xfrm>
          <a:prstGeom prst="rect">
            <a:avLst/>
          </a:prstGeom>
          <a:noFill/>
          <a:ln/>
        </p:spPr>
        <p:txBody>
          <a:bodyPr wrap="square" rtlCol="0" anchor="ctr"/>
          <a:lstStyle/>
          <a:p>
            <a:pPr indent="0" marL="0">
              <a:buNone/>
            </a:pPr>
            <a:r>
              <a:rPr lang="en-US" sz="1200" dirty="0">
                <a:solidFill>
                  <a:srgbClr val="1A1A1A"/>
                </a:solidFill>
                <a:latin typeface="Helvetica Neue" pitchFamily="34" charset="0"/>
                <a:ea typeface="Helvetica Neue" pitchFamily="34" charset="-122"/>
                <a:cs typeface="Helvetica Neue" pitchFamily="34" charset="-120"/>
              </a:rPr>
              <a:t>World-class scientists on the advisory board</a:t>
            </a:r>
            <a:endParaRPr lang="en-US" sz="1200" dirty="0"/>
          </a:p>
        </p:txBody>
      </p:sp>
      <p:sp>
        <p:nvSpPr>
          <p:cNvPr id="14" name="Shape 12"/>
          <p:cNvSpPr/>
          <p:nvPr/>
        </p:nvSpPr>
        <p:spPr>
          <a:xfrm>
            <a:off x="498348" y="4453128"/>
            <a:ext cx="3657600" cy="1691640"/>
          </a:xfrm>
          <a:prstGeom prst="rect">
            <a:avLst/>
          </a:prstGeom>
          <a:solidFill>
            <a:srgbClr val="F8F4ED"/>
          </a:solidFill>
          <a:ln w="12700">
            <a:solidFill>
              <a:srgbClr val="F8F4ED"/>
            </a:solidFill>
            <a:prstDash val="solid"/>
          </a:ln>
        </p:spPr>
      </p:sp>
      <p:sp>
        <p:nvSpPr>
          <p:cNvPr id="15" name="Text 13"/>
          <p:cNvSpPr/>
          <p:nvPr/>
        </p:nvSpPr>
        <p:spPr>
          <a:xfrm>
            <a:off x="772668" y="4681728"/>
            <a:ext cx="3108960" cy="1005840"/>
          </a:xfrm>
          <a:prstGeom prst="rect">
            <a:avLst/>
          </a:prstGeom>
          <a:noFill/>
          <a:ln/>
        </p:spPr>
        <p:txBody>
          <a:bodyPr wrap="square" rtlCol="0" anchor="ctr"/>
          <a:lstStyle/>
          <a:p>
            <a:pPr indent="0" marL="0">
              <a:buNone/>
            </a:pPr>
            <a:r>
              <a:rPr lang="en-US" sz="5400" b="1" dirty="0">
                <a:solidFill>
                  <a:srgbClr val="5F2D1F"/>
                </a:solidFill>
                <a:latin typeface="Helvetica Neue" pitchFamily="34" charset="0"/>
                <a:ea typeface="Helvetica Neue" pitchFamily="34" charset="-122"/>
                <a:cs typeface="Helvetica Neue" pitchFamily="34" charset="-120"/>
              </a:rPr>
              <a:t>7</a:t>
            </a:r>
            <a:endParaRPr lang="en-US" sz="5400" dirty="0"/>
          </a:p>
        </p:txBody>
      </p:sp>
      <p:sp>
        <p:nvSpPr>
          <p:cNvPr id="16" name="Text 14"/>
          <p:cNvSpPr/>
          <p:nvPr/>
        </p:nvSpPr>
        <p:spPr>
          <a:xfrm>
            <a:off x="772668" y="5596128"/>
            <a:ext cx="3108960" cy="457200"/>
          </a:xfrm>
          <a:prstGeom prst="rect">
            <a:avLst/>
          </a:prstGeom>
          <a:noFill/>
          <a:ln/>
        </p:spPr>
        <p:txBody>
          <a:bodyPr wrap="square" rtlCol="0" anchor="ctr"/>
          <a:lstStyle/>
          <a:p>
            <a:pPr indent="0" marL="0">
              <a:buNone/>
            </a:pPr>
            <a:r>
              <a:rPr lang="en-US" sz="1200" dirty="0">
                <a:solidFill>
                  <a:srgbClr val="1A1A1A"/>
                </a:solidFill>
                <a:latin typeface="Helvetica Neue" pitchFamily="34" charset="0"/>
                <a:ea typeface="Helvetica Neue" pitchFamily="34" charset="-122"/>
                <a:cs typeface="Helvetica Neue" pitchFamily="34" charset="-120"/>
              </a:rPr>
              <a:t>Owned social platforms (Facebook, IG, X, TikTok, Pinterest)</a:t>
            </a:r>
            <a:endParaRPr lang="en-US" sz="1200" dirty="0"/>
          </a:p>
        </p:txBody>
      </p:sp>
      <p:sp>
        <p:nvSpPr>
          <p:cNvPr id="17" name="Shape 15"/>
          <p:cNvSpPr/>
          <p:nvPr/>
        </p:nvSpPr>
        <p:spPr>
          <a:xfrm>
            <a:off x="4265676" y="4453128"/>
            <a:ext cx="3657600" cy="1691640"/>
          </a:xfrm>
          <a:prstGeom prst="rect">
            <a:avLst/>
          </a:prstGeom>
          <a:solidFill>
            <a:srgbClr val="F8F4ED"/>
          </a:solidFill>
          <a:ln w="12700">
            <a:solidFill>
              <a:srgbClr val="F8F4ED"/>
            </a:solidFill>
            <a:prstDash val="solid"/>
          </a:ln>
        </p:spPr>
      </p:sp>
      <p:sp>
        <p:nvSpPr>
          <p:cNvPr id="18" name="Text 16"/>
          <p:cNvSpPr/>
          <p:nvPr/>
        </p:nvSpPr>
        <p:spPr>
          <a:xfrm>
            <a:off x="4539996" y="4681728"/>
            <a:ext cx="3108960" cy="1005840"/>
          </a:xfrm>
          <a:prstGeom prst="rect">
            <a:avLst/>
          </a:prstGeom>
          <a:noFill/>
          <a:ln/>
        </p:spPr>
        <p:txBody>
          <a:bodyPr wrap="square" rtlCol="0" anchor="ctr"/>
          <a:lstStyle/>
          <a:p>
            <a:pPr indent="0" marL="0">
              <a:buNone/>
            </a:pPr>
            <a:r>
              <a:rPr lang="en-US" sz="5400" b="1" dirty="0">
                <a:solidFill>
                  <a:srgbClr val="C94C6A"/>
                </a:solidFill>
                <a:latin typeface="Helvetica Neue" pitchFamily="34" charset="0"/>
                <a:ea typeface="Helvetica Neue" pitchFamily="34" charset="-122"/>
                <a:cs typeface="Helvetica Neue" pitchFamily="34" charset="-120"/>
              </a:rPr>
              <a:t>100K+</a:t>
            </a:r>
            <a:endParaRPr lang="en-US" sz="5400" dirty="0"/>
          </a:p>
        </p:txBody>
      </p:sp>
      <p:sp>
        <p:nvSpPr>
          <p:cNvPr id="19" name="Text 17"/>
          <p:cNvSpPr/>
          <p:nvPr/>
        </p:nvSpPr>
        <p:spPr>
          <a:xfrm>
            <a:off x="4539996" y="5596128"/>
            <a:ext cx="3108960" cy="457200"/>
          </a:xfrm>
          <a:prstGeom prst="rect">
            <a:avLst/>
          </a:prstGeom>
          <a:noFill/>
          <a:ln/>
        </p:spPr>
        <p:txBody>
          <a:bodyPr wrap="square" rtlCol="0" anchor="ctr"/>
          <a:lstStyle/>
          <a:p>
            <a:pPr indent="0" marL="0">
              <a:buNone/>
            </a:pPr>
            <a:r>
              <a:rPr lang="en-US" sz="1200" dirty="0">
                <a:solidFill>
                  <a:srgbClr val="1A1A1A"/>
                </a:solidFill>
                <a:latin typeface="Helvetica Neue" pitchFamily="34" charset="0"/>
                <a:ea typeface="Helvetica Neue" pitchFamily="34" charset="-122"/>
                <a:cs typeface="Helvetica Neue" pitchFamily="34" charset="-120"/>
              </a:rPr>
              <a:t>Practitioners reachable via existing channels</a:t>
            </a:r>
            <a:endParaRPr lang="en-US" sz="1200" dirty="0"/>
          </a:p>
        </p:txBody>
      </p:sp>
      <p:sp>
        <p:nvSpPr>
          <p:cNvPr id="20" name="Shape 18"/>
          <p:cNvSpPr/>
          <p:nvPr/>
        </p:nvSpPr>
        <p:spPr>
          <a:xfrm>
            <a:off x="8033004" y="4453128"/>
            <a:ext cx="3657600" cy="1691640"/>
          </a:xfrm>
          <a:prstGeom prst="rect">
            <a:avLst/>
          </a:prstGeom>
          <a:solidFill>
            <a:srgbClr val="F8F4ED"/>
          </a:solidFill>
          <a:ln w="12700">
            <a:solidFill>
              <a:srgbClr val="F8F4ED"/>
            </a:solidFill>
            <a:prstDash val="solid"/>
          </a:ln>
        </p:spPr>
      </p:sp>
      <p:sp>
        <p:nvSpPr>
          <p:cNvPr id="21" name="Text 19"/>
          <p:cNvSpPr/>
          <p:nvPr/>
        </p:nvSpPr>
        <p:spPr>
          <a:xfrm>
            <a:off x="8307324" y="4681728"/>
            <a:ext cx="3108960" cy="1005840"/>
          </a:xfrm>
          <a:prstGeom prst="rect">
            <a:avLst/>
          </a:prstGeom>
          <a:noFill/>
          <a:ln/>
        </p:spPr>
        <p:txBody>
          <a:bodyPr wrap="square" rtlCol="0" anchor="ctr"/>
          <a:lstStyle/>
          <a:p>
            <a:pPr indent="0" marL="0">
              <a:buNone/>
            </a:pPr>
            <a:r>
              <a:rPr lang="en-US" sz="5400" b="1" dirty="0">
                <a:solidFill>
                  <a:srgbClr val="8D523E"/>
                </a:solidFill>
                <a:latin typeface="Helvetica Neue" pitchFamily="34" charset="0"/>
                <a:ea typeface="Helvetica Neue" pitchFamily="34" charset="-122"/>
                <a:cs typeface="Helvetica Neue" pitchFamily="34" charset="-120"/>
              </a:rPr>
              <a:t>10K+</a:t>
            </a:r>
            <a:endParaRPr lang="en-US" sz="5400" dirty="0"/>
          </a:p>
        </p:txBody>
      </p:sp>
      <p:sp>
        <p:nvSpPr>
          <p:cNvPr id="22" name="Text 20"/>
          <p:cNvSpPr/>
          <p:nvPr/>
        </p:nvSpPr>
        <p:spPr>
          <a:xfrm>
            <a:off x="8307324" y="5596128"/>
            <a:ext cx="3108960" cy="457200"/>
          </a:xfrm>
          <a:prstGeom prst="rect">
            <a:avLst/>
          </a:prstGeom>
          <a:noFill/>
          <a:ln/>
        </p:spPr>
        <p:txBody>
          <a:bodyPr wrap="square" rtlCol="0" anchor="ctr"/>
          <a:lstStyle/>
          <a:p>
            <a:pPr indent="0" marL="0">
              <a:buNone/>
            </a:pPr>
            <a:r>
              <a:rPr lang="en-US" sz="1200" dirty="0">
                <a:solidFill>
                  <a:srgbClr val="1A1A1A"/>
                </a:solidFill>
                <a:latin typeface="Helvetica Neue" pitchFamily="34" charset="0"/>
                <a:ea typeface="Helvetica Neue" pitchFamily="34" charset="-122"/>
                <a:cs typeface="Helvetica Neue" pitchFamily="34" charset="-120"/>
              </a:rPr>
              <a:t>Retail outlets within distribution reach</a:t>
            </a:r>
            <a:endParaRPr lang="en-US" sz="1200" dirty="0"/>
          </a:p>
        </p:txBody>
      </p:sp>
      <p:sp>
        <p:nvSpPr>
          <p:cNvPr id="23" name="Text 21"/>
          <p:cNvSpPr/>
          <p:nvPr/>
        </p:nvSpPr>
        <p:spPr>
          <a:xfrm>
            <a:off x="548640" y="6355080"/>
            <a:ext cx="10972800" cy="365760"/>
          </a:xfrm>
          <a:prstGeom prst="rect">
            <a:avLst/>
          </a:prstGeom>
          <a:noFill/>
          <a:ln/>
        </p:spPr>
        <p:txBody>
          <a:bodyPr wrap="square" rtlCol="0" anchor="ctr"/>
          <a:lstStyle/>
          <a:p>
            <a:pPr algn="ctr" indent="0" marL="0">
              <a:buNone/>
            </a:pPr>
            <a:r>
              <a:rPr lang="en-US" sz="1200" i="1" dirty="0">
                <a:solidFill>
                  <a:srgbClr val="8D523E"/>
                </a:solidFill>
                <a:latin typeface="Helvetica Neue" pitchFamily="34" charset="0"/>
                <a:ea typeface="Helvetica Neue" pitchFamily="34" charset="-122"/>
                <a:cs typeface="Helvetica Neue" pitchFamily="34" charset="-120"/>
              </a:rPr>
              <a:t>Plus the US Olympic Weightlifting Team partnership — a federation-level credibility marker no competitor can replicate.</a:t>
            </a:r>
            <a:endParaRPr lang="en-US"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0E1A24"/>
        </a:solidFill>
      </p:bgPr>
    </p:bg>
    <p:spTree>
      <p:nvGrpSpPr>
        <p:cNvPr id="1" name=""/>
        <p:cNvGrpSpPr/>
        <p:nvPr/>
      </p:nvGrpSpPr>
      <p:grpSpPr>
        <a:xfrm>
          <a:off x="0" y="0"/>
          <a:ext cx="0" cy="0"/>
          <a:chOff x="0" y="0"/>
          <a:chExt cx="0" cy="0"/>
        </a:xfrm>
      </p:grpSpPr>
      <p:sp>
        <p:nvSpPr>
          <p:cNvPr id="2" name="Text 0"/>
          <p:cNvSpPr/>
          <p:nvPr/>
        </p:nvSpPr>
        <p:spPr>
          <a:xfrm>
            <a:off x="548640" y="365760"/>
            <a:ext cx="10972800" cy="274320"/>
          </a:xfrm>
          <a:prstGeom prst="rect">
            <a:avLst/>
          </a:prstGeom>
          <a:noFill/>
          <a:ln/>
        </p:spPr>
        <p:txBody>
          <a:bodyPr wrap="square" rtlCol="0" anchor="ctr"/>
          <a:lstStyle/>
          <a:p>
            <a:pPr indent="0" marL="0">
              <a:buNone/>
            </a:pPr>
            <a:r>
              <a:rPr lang="en-US" sz="1000" spc="400" kern="0" dirty="0">
                <a:solidFill>
                  <a:srgbClr val="A8B4BF"/>
                </a:solidFill>
                <a:latin typeface="Helvetica Neue" pitchFamily="34" charset="0"/>
                <a:ea typeface="Helvetica Neue" pitchFamily="34" charset="-122"/>
                <a:cs typeface="Helvetica Neue" pitchFamily="34" charset="-120"/>
              </a:rPr>
              <a:t>12  ·  WHY THIS MATTERS</a:t>
            </a:r>
            <a:endParaRPr lang="en-US" sz="1000" dirty="0"/>
          </a:p>
        </p:txBody>
      </p:sp>
      <p:sp>
        <p:nvSpPr>
          <p:cNvPr id="3" name="Text 1"/>
          <p:cNvSpPr/>
          <p:nvPr/>
        </p:nvSpPr>
        <p:spPr>
          <a:xfrm>
            <a:off x="548640" y="1280160"/>
            <a:ext cx="10972800" cy="3200400"/>
          </a:xfrm>
          <a:prstGeom prst="rect">
            <a:avLst/>
          </a:prstGeom>
          <a:noFill/>
          <a:ln/>
        </p:spPr>
        <p:txBody>
          <a:bodyPr wrap="square" rtlCol="0" anchor="ctr"/>
          <a:lstStyle/>
          <a:p>
            <a:pPr indent="0" marL="0">
              <a:buNone/>
            </a:pPr>
            <a:r>
              <a:rPr lang="en-US" sz="5600" b="1" dirty="0">
                <a:solidFill>
                  <a:srgbClr val="FFFFFF"/>
                </a:solidFill>
                <a:latin typeface="Helvetica Neue" pitchFamily="34" charset="0"/>
                <a:ea typeface="Helvetica Neue" pitchFamily="34" charset="-122"/>
                <a:cs typeface="Helvetica Neue" pitchFamily="34" charset="-120"/>
              </a:rPr>
              <a:t>In CPG, formulations get copied in 90 days. The brand is the moat.</a:t>
            </a:r>
            <a:endParaRPr lang="en-US" sz="5600" dirty="0"/>
          </a:p>
        </p:txBody>
      </p:sp>
      <p:sp>
        <p:nvSpPr>
          <p:cNvPr id="4" name="Text 2"/>
          <p:cNvSpPr/>
          <p:nvPr/>
        </p:nvSpPr>
        <p:spPr>
          <a:xfrm>
            <a:off x="548640" y="4572000"/>
            <a:ext cx="8229600" cy="1645920"/>
          </a:xfrm>
          <a:prstGeom prst="rect">
            <a:avLst/>
          </a:prstGeom>
          <a:noFill/>
          <a:ln/>
        </p:spPr>
        <p:txBody>
          <a:bodyPr wrap="square" rtlCol="0" anchor="ctr"/>
          <a:lstStyle/>
          <a:p>
            <a:pPr indent="0" marL="0">
              <a:buNone/>
            </a:pPr>
            <a:r>
              <a:rPr lang="en-US" sz="1700" dirty="0">
                <a:solidFill>
                  <a:srgbClr val="CADCFC"/>
                </a:solidFill>
                <a:latin typeface="Helvetica Neue" pitchFamily="34" charset="0"/>
                <a:ea typeface="Helvetica Neue" pitchFamily="34" charset="-122"/>
                <a:cs typeface="Helvetica Neue" pitchFamily="34" charset="-120"/>
              </a:rPr>
              <a:t>A codified brand system — voice, lexicon, channel playbooks, compliance guardrails — is not a deliverable. It is operational infrastructure. It compounds with every piece of content the BSF Social app produces. It cannot be reverse-engineered from a package.</a:t>
            </a:r>
            <a:endParaRPr lang="en-US" sz="1700" dirty="0"/>
          </a:p>
        </p:txBody>
      </p:sp>
      <p:sp>
        <p:nvSpPr>
          <p:cNvPr id="5" name="Text 3"/>
          <p:cNvSpPr/>
          <p:nvPr/>
        </p:nvSpPr>
        <p:spPr>
          <a:xfrm>
            <a:off x="548640" y="6126480"/>
            <a:ext cx="10972800" cy="457200"/>
          </a:xfrm>
          <a:prstGeom prst="rect">
            <a:avLst/>
          </a:prstGeom>
          <a:noFill/>
          <a:ln/>
        </p:spPr>
        <p:txBody>
          <a:bodyPr wrap="square" rtlCol="0" anchor="ctr"/>
          <a:lstStyle/>
          <a:p>
            <a:pPr indent="0" marL="0">
              <a:buNone/>
            </a:pPr>
            <a:r>
              <a:rPr lang="en-US" sz="1600" i="1" dirty="0">
                <a:solidFill>
                  <a:srgbClr val="1D9DD4"/>
                </a:solidFill>
                <a:latin typeface="Helvetica Neue" pitchFamily="34" charset="0"/>
                <a:ea typeface="Helvetica Neue" pitchFamily="34" charset="-122"/>
                <a:cs typeface="Helvetica Neue" pitchFamily="34" charset="-120"/>
              </a:rPr>
              <a:t>"Blood sugar is the new calorie."</a:t>
            </a:r>
            <a:endParaRPr lang="en-US" sz="1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365760"/>
            <a:ext cx="10972800" cy="274320"/>
          </a:xfrm>
          <a:prstGeom prst="rect">
            <a:avLst/>
          </a:prstGeom>
          <a:noFill/>
          <a:ln/>
        </p:spPr>
        <p:txBody>
          <a:bodyPr wrap="square" rtlCol="0" anchor="ctr"/>
          <a:lstStyle/>
          <a:p>
            <a:pPr indent="0" marL="0">
              <a:buNone/>
            </a:pPr>
            <a:r>
              <a:rPr lang="en-US" sz="1000" spc="400" kern="0" dirty="0">
                <a:solidFill>
                  <a:srgbClr val="4F5A66"/>
                </a:solidFill>
                <a:latin typeface="Helvetica Neue" pitchFamily="34" charset="0"/>
                <a:ea typeface="Helvetica Neue" pitchFamily="34" charset="-122"/>
                <a:cs typeface="Helvetica Neue" pitchFamily="34" charset="-120"/>
              </a:rPr>
              <a:t>13  ·  WHAT'S NEXT</a:t>
            </a:r>
            <a:endParaRPr lang="en-US" sz="1000" dirty="0"/>
          </a:p>
        </p:txBody>
      </p:sp>
      <p:sp>
        <p:nvSpPr>
          <p:cNvPr id="3" name="Text 1"/>
          <p:cNvSpPr/>
          <p:nvPr/>
        </p:nvSpPr>
        <p:spPr>
          <a:xfrm>
            <a:off x="548640" y="777240"/>
            <a:ext cx="10972800" cy="914400"/>
          </a:xfrm>
          <a:prstGeom prst="rect">
            <a:avLst/>
          </a:prstGeom>
          <a:noFill/>
          <a:ln/>
        </p:spPr>
        <p:txBody>
          <a:bodyPr wrap="square" rtlCol="0" anchor="ctr"/>
          <a:lstStyle/>
          <a:p>
            <a:pPr indent="0" marL="0">
              <a:buNone/>
            </a:pPr>
            <a:r>
              <a:rPr lang="en-US" sz="3600" b="1" dirty="0">
                <a:solidFill>
                  <a:srgbClr val="1A1A1A"/>
                </a:solidFill>
                <a:latin typeface="Helvetica Neue" pitchFamily="34" charset="0"/>
                <a:ea typeface="Helvetica Neue" pitchFamily="34" charset="-122"/>
                <a:cs typeface="Helvetica Neue" pitchFamily="34" charset="-120"/>
              </a:rPr>
              <a:t>Launch-ready.</a:t>
            </a:r>
            <a:endParaRPr lang="en-US" sz="3600" dirty="0"/>
          </a:p>
        </p:txBody>
      </p:sp>
      <p:sp>
        <p:nvSpPr>
          <p:cNvPr id="4" name="Text 2"/>
          <p:cNvSpPr/>
          <p:nvPr/>
        </p:nvSpPr>
        <p:spPr>
          <a:xfrm>
            <a:off x="548640" y="1737360"/>
            <a:ext cx="10972800" cy="457200"/>
          </a:xfrm>
          <a:prstGeom prst="rect">
            <a:avLst/>
          </a:prstGeom>
          <a:noFill/>
          <a:ln/>
        </p:spPr>
        <p:txBody>
          <a:bodyPr wrap="square" rtlCol="0" anchor="ctr"/>
          <a:lstStyle/>
          <a:p>
            <a:pPr indent="0" marL="0">
              <a:buNone/>
            </a:pPr>
            <a:r>
              <a:rPr lang="en-US" sz="1700" dirty="0">
                <a:solidFill>
                  <a:srgbClr val="4F5A66"/>
                </a:solidFill>
                <a:latin typeface="Helvetica Neue" pitchFamily="34" charset="0"/>
                <a:ea typeface="Helvetica Neue" pitchFamily="34" charset="-122"/>
                <a:cs typeface="Helvetica Neue" pitchFamily="34" charset="-120"/>
              </a:rPr>
              <a:t>The system is live. The launch is funded by execution, not invention.</a:t>
            </a:r>
            <a:endParaRPr lang="en-US" sz="1700" dirty="0"/>
          </a:p>
        </p:txBody>
      </p:sp>
      <p:sp>
        <p:nvSpPr>
          <p:cNvPr id="5" name="Shape 3"/>
          <p:cNvSpPr/>
          <p:nvPr/>
        </p:nvSpPr>
        <p:spPr>
          <a:xfrm>
            <a:off x="548640" y="2651760"/>
            <a:ext cx="5440680" cy="3291840"/>
          </a:xfrm>
          <a:prstGeom prst="rect">
            <a:avLst/>
          </a:prstGeom>
          <a:solidFill>
            <a:srgbClr val="F8F4ED"/>
          </a:solidFill>
          <a:ln w="12700">
            <a:solidFill>
              <a:srgbClr val="F8F4ED"/>
            </a:solidFill>
            <a:prstDash val="solid"/>
          </a:ln>
        </p:spPr>
      </p:sp>
      <p:sp>
        <p:nvSpPr>
          <p:cNvPr id="6" name="Shape 4"/>
          <p:cNvSpPr/>
          <p:nvPr/>
        </p:nvSpPr>
        <p:spPr>
          <a:xfrm>
            <a:off x="548640" y="2651760"/>
            <a:ext cx="5440680" cy="109728"/>
          </a:xfrm>
          <a:prstGeom prst="rect">
            <a:avLst/>
          </a:prstGeom>
          <a:solidFill>
            <a:srgbClr val="1D9DD4"/>
          </a:solidFill>
          <a:ln w="12700">
            <a:solidFill>
              <a:srgbClr val="1D9DD4"/>
            </a:solidFill>
            <a:prstDash val="solid"/>
          </a:ln>
        </p:spPr>
      </p:sp>
      <p:sp>
        <p:nvSpPr>
          <p:cNvPr id="7" name="Text 5"/>
          <p:cNvSpPr/>
          <p:nvPr/>
        </p:nvSpPr>
        <p:spPr>
          <a:xfrm>
            <a:off x="822960" y="2926080"/>
            <a:ext cx="4892040" cy="320040"/>
          </a:xfrm>
          <a:prstGeom prst="rect">
            <a:avLst/>
          </a:prstGeom>
          <a:noFill/>
          <a:ln/>
        </p:spPr>
        <p:txBody>
          <a:bodyPr wrap="square" rtlCol="0" anchor="ctr"/>
          <a:lstStyle/>
          <a:p>
            <a:pPr indent="0" marL="0">
              <a:buNone/>
            </a:pPr>
            <a:r>
              <a:rPr lang="en-US" sz="1100" b="1" spc="400" kern="0" dirty="0">
                <a:solidFill>
                  <a:srgbClr val="1D9DD4"/>
                </a:solidFill>
                <a:latin typeface="Helvetica Neue" pitchFamily="34" charset="0"/>
                <a:ea typeface="Helvetica Neue" pitchFamily="34" charset="-122"/>
                <a:cs typeface="Helvetica Neue" pitchFamily="34" charset="-120"/>
              </a:rPr>
              <a:t>MAY 2026  ·  LIVE</a:t>
            </a:r>
            <a:endParaRPr lang="en-US" sz="1100" dirty="0"/>
          </a:p>
        </p:txBody>
      </p:sp>
      <p:sp>
        <p:nvSpPr>
          <p:cNvPr id="8" name="Text 6"/>
          <p:cNvSpPr/>
          <p:nvPr/>
        </p:nvSpPr>
        <p:spPr>
          <a:xfrm>
            <a:off x="822960" y="3383280"/>
            <a:ext cx="4892040" cy="274320"/>
          </a:xfrm>
          <a:prstGeom prst="rect">
            <a:avLst/>
          </a:prstGeom>
          <a:noFill/>
          <a:ln/>
        </p:spPr>
        <p:txBody>
          <a:bodyPr wrap="square" rtlCol="0" anchor="ctr"/>
          <a:lstStyle/>
          <a:p>
            <a:pPr indent="0" marL="0">
              <a:buNone/>
            </a:pPr>
            <a:r>
              <a:rPr lang="en-US" sz="1300" dirty="0">
                <a:solidFill>
                  <a:srgbClr val="1A1A1A"/>
                </a:solidFill>
                <a:latin typeface="Helvetica Neue" pitchFamily="34" charset="0"/>
                <a:ea typeface="Helvetica Neue" pitchFamily="34" charset="-122"/>
                <a:cs typeface="Helvetica Neue" pitchFamily="34" charset="-120"/>
              </a:rPr>
              <a:t>✓  Brand system v1.8 codified</a:t>
            </a:r>
            <a:endParaRPr lang="en-US" sz="1300" dirty="0"/>
          </a:p>
        </p:txBody>
      </p:sp>
      <p:sp>
        <p:nvSpPr>
          <p:cNvPr id="9" name="Text 7"/>
          <p:cNvSpPr/>
          <p:nvPr/>
        </p:nvSpPr>
        <p:spPr>
          <a:xfrm>
            <a:off x="822960" y="3675888"/>
            <a:ext cx="4892040" cy="274320"/>
          </a:xfrm>
          <a:prstGeom prst="rect">
            <a:avLst/>
          </a:prstGeom>
          <a:noFill/>
          <a:ln/>
        </p:spPr>
        <p:txBody>
          <a:bodyPr wrap="square" rtlCol="0" anchor="ctr"/>
          <a:lstStyle/>
          <a:p>
            <a:pPr indent="0" marL="0">
              <a:buNone/>
            </a:pPr>
            <a:r>
              <a:rPr lang="en-US" sz="1300" dirty="0">
                <a:solidFill>
                  <a:srgbClr val="1A1A1A"/>
                </a:solidFill>
                <a:latin typeface="Helvetica Neue" pitchFamily="34" charset="0"/>
                <a:ea typeface="Helvetica Neue" pitchFamily="34" charset="-122"/>
                <a:cs typeface="Helvetica Neue" pitchFamily="34" charset="-120"/>
              </a:rPr>
              <a:t>✓  LLM system prompt deployed</a:t>
            </a:r>
            <a:endParaRPr lang="en-US" sz="1300" dirty="0"/>
          </a:p>
        </p:txBody>
      </p:sp>
      <p:sp>
        <p:nvSpPr>
          <p:cNvPr id="10" name="Text 8"/>
          <p:cNvSpPr/>
          <p:nvPr/>
        </p:nvSpPr>
        <p:spPr>
          <a:xfrm>
            <a:off x="822960" y="3968496"/>
            <a:ext cx="4892040" cy="274320"/>
          </a:xfrm>
          <a:prstGeom prst="rect">
            <a:avLst/>
          </a:prstGeom>
          <a:noFill/>
          <a:ln/>
        </p:spPr>
        <p:txBody>
          <a:bodyPr wrap="square" rtlCol="0" anchor="ctr"/>
          <a:lstStyle/>
          <a:p>
            <a:pPr indent="0" marL="0">
              <a:buNone/>
            </a:pPr>
            <a:r>
              <a:rPr lang="en-US" sz="1300" dirty="0">
                <a:solidFill>
                  <a:srgbClr val="1A1A1A"/>
                </a:solidFill>
                <a:latin typeface="Helvetica Neue" pitchFamily="34" charset="0"/>
                <a:ea typeface="Helvetica Neue" pitchFamily="34" charset="-122"/>
                <a:cs typeface="Helvetica Neue" pitchFamily="34" charset="-120"/>
              </a:rPr>
              <a:t>✓  Voice and lexicon binding</a:t>
            </a:r>
            <a:endParaRPr lang="en-US" sz="1300" dirty="0"/>
          </a:p>
        </p:txBody>
      </p:sp>
      <p:sp>
        <p:nvSpPr>
          <p:cNvPr id="11" name="Text 9"/>
          <p:cNvSpPr/>
          <p:nvPr/>
        </p:nvSpPr>
        <p:spPr>
          <a:xfrm>
            <a:off x="822960" y="4261104"/>
            <a:ext cx="4892040" cy="274320"/>
          </a:xfrm>
          <a:prstGeom prst="rect">
            <a:avLst/>
          </a:prstGeom>
          <a:noFill/>
          <a:ln/>
        </p:spPr>
        <p:txBody>
          <a:bodyPr wrap="square" rtlCol="0" anchor="ctr"/>
          <a:lstStyle/>
          <a:p>
            <a:pPr indent="0" marL="0">
              <a:buNone/>
            </a:pPr>
            <a:r>
              <a:rPr lang="en-US" sz="1300" dirty="0">
                <a:solidFill>
                  <a:srgbClr val="1A1A1A"/>
                </a:solidFill>
                <a:latin typeface="Helvetica Neue" pitchFamily="34" charset="0"/>
                <a:ea typeface="Helvetica Neue" pitchFamily="34" charset="-122"/>
                <a:cs typeface="Helvetica Neue" pitchFamily="34" charset="-120"/>
              </a:rPr>
              <a:t>✓  Compliance guardrails in production</a:t>
            </a:r>
            <a:endParaRPr lang="en-US" sz="1300" dirty="0"/>
          </a:p>
        </p:txBody>
      </p:sp>
      <p:sp>
        <p:nvSpPr>
          <p:cNvPr id="12" name="Text 10"/>
          <p:cNvSpPr/>
          <p:nvPr/>
        </p:nvSpPr>
        <p:spPr>
          <a:xfrm>
            <a:off x="822960" y="4553712"/>
            <a:ext cx="4892040" cy="274320"/>
          </a:xfrm>
          <a:prstGeom prst="rect">
            <a:avLst/>
          </a:prstGeom>
          <a:noFill/>
          <a:ln/>
        </p:spPr>
        <p:txBody>
          <a:bodyPr wrap="square" rtlCol="0" anchor="ctr"/>
          <a:lstStyle/>
          <a:p>
            <a:pPr indent="0" marL="0">
              <a:buNone/>
            </a:pPr>
            <a:r>
              <a:rPr lang="en-US" sz="1300" dirty="0">
                <a:solidFill>
                  <a:srgbClr val="1A1A1A"/>
                </a:solidFill>
                <a:latin typeface="Helvetica Neue" pitchFamily="34" charset="0"/>
                <a:ea typeface="Helvetica Neue" pitchFamily="34" charset="-122"/>
                <a:cs typeface="Helvetica Neue" pitchFamily="34" charset="-120"/>
              </a:rPr>
              <a:t>✓  Five-channel playbooks operational</a:t>
            </a:r>
            <a:endParaRPr lang="en-US" sz="1300" dirty="0"/>
          </a:p>
        </p:txBody>
      </p:sp>
      <p:sp>
        <p:nvSpPr>
          <p:cNvPr id="13" name="Text 11"/>
          <p:cNvSpPr/>
          <p:nvPr/>
        </p:nvSpPr>
        <p:spPr>
          <a:xfrm>
            <a:off x="822960" y="4846320"/>
            <a:ext cx="4892040" cy="274320"/>
          </a:xfrm>
          <a:prstGeom prst="rect">
            <a:avLst/>
          </a:prstGeom>
          <a:noFill/>
          <a:ln/>
        </p:spPr>
        <p:txBody>
          <a:bodyPr wrap="square" rtlCol="0" anchor="ctr"/>
          <a:lstStyle/>
          <a:p>
            <a:pPr indent="0" marL="0">
              <a:buNone/>
            </a:pPr>
            <a:r>
              <a:rPr lang="en-US" sz="1300" dirty="0">
                <a:solidFill>
                  <a:srgbClr val="1A1A1A"/>
                </a:solidFill>
                <a:latin typeface="Helvetica Neue" pitchFamily="34" charset="0"/>
                <a:ea typeface="Helvetica Neue" pitchFamily="34" charset="-122"/>
                <a:cs typeface="Helvetica Neue" pitchFamily="34" charset="-120"/>
              </a:rPr>
              <a:t>✓  Two launch SKUs: Supercrose® + Creatine Chews</a:t>
            </a:r>
            <a:endParaRPr lang="en-US" sz="1300" dirty="0"/>
          </a:p>
        </p:txBody>
      </p:sp>
      <p:sp>
        <p:nvSpPr>
          <p:cNvPr id="14" name="Text 12"/>
          <p:cNvSpPr/>
          <p:nvPr/>
        </p:nvSpPr>
        <p:spPr>
          <a:xfrm>
            <a:off x="822960" y="5138928"/>
            <a:ext cx="4892040" cy="274320"/>
          </a:xfrm>
          <a:prstGeom prst="rect">
            <a:avLst/>
          </a:prstGeom>
          <a:noFill/>
          <a:ln/>
        </p:spPr>
        <p:txBody>
          <a:bodyPr wrap="square" rtlCol="0" anchor="ctr"/>
          <a:lstStyle/>
          <a:p>
            <a:pPr indent="0" marL="0">
              <a:buNone/>
            </a:pPr>
            <a:r>
              <a:rPr lang="en-US" sz="1300" dirty="0">
                <a:solidFill>
                  <a:srgbClr val="1A1A1A"/>
                </a:solidFill>
                <a:latin typeface="Helvetica Neue" pitchFamily="34" charset="0"/>
                <a:ea typeface="Helvetica Neue" pitchFamily="34" charset="-122"/>
                <a:cs typeface="Helvetica Neue" pitchFamily="34" charset="-120"/>
              </a:rPr>
              <a:t>✓  Saddle Creek 3PL integrated for D2C and wholesale</a:t>
            </a:r>
            <a:endParaRPr lang="en-US" sz="1300" dirty="0"/>
          </a:p>
        </p:txBody>
      </p:sp>
      <p:sp>
        <p:nvSpPr>
          <p:cNvPr id="15" name="Text 13"/>
          <p:cNvSpPr/>
          <p:nvPr/>
        </p:nvSpPr>
        <p:spPr>
          <a:xfrm>
            <a:off x="822960" y="5431536"/>
            <a:ext cx="4892040" cy="274320"/>
          </a:xfrm>
          <a:prstGeom prst="rect">
            <a:avLst/>
          </a:prstGeom>
          <a:noFill/>
          <a:ln/>
        </p:spPr>
        <p:txBody>
          <a:bodyPr wrap="square" rtlCol="0" anchor="ctr"/>
          <a:lstStyle/>
          <a:p>
            <a:pPr indent="0" marL="0">
              <a:buNone/>
            </a:pPr>
            <a:r>
              <a:rPr lang="en-US" sz="1300" dirty="0">
                <a:solidFill>
                  <a:srgbClr val="1A1A1A"/>
                </a:solidFill>
                <a:latin typeface="Helvetica Neue" pitchFamily="34" charset="0"/>
                <a:ea typeface="Helvetica Neue" pitchFamily="34" charset="-122"/>
                <a:cs typeface="Helvetica Neue" pitchFamily="34" charset="-120"/>
              </a:rPr>
              <a:t>✓  Shopify D2C storefront ready</a:t>
            </a:r>
            <a:endParaRPr lang="en-US" sz="1300" dirty="0"/>
          </a:p>
        </p:txBody>
      </p:sp>
      <p:sp>
        <p:nvSpPr>
          <p:cNvPr id="16" name="Shape 14"/>
          <p:cNvSpPr/>
          <p:nvPr/>
        </p:nvSpPr>
        <p:spPr>
          <a:xfrm>
            <a:off x="6126480" y="2651760"/>
            <a:ext cx="5440680" cy="3291840"/>
          </a:xfrm>
          <a:prstGeom prst="rect">
            <a:avLst/>
          </a:prstGeom>
          <a:solidFill>
            <a:srgbClr val="F8F4ED"/>
          </a:solidFill>
          <a:ln w="12700">
            <a:solidFill>
              <a:srgbClr val="F8F4ED"/>
            </a:solidFill>
            <a:prstDash val="solid"/>
          </a:ln>
        </p:spPr>
      </p:sp>
      <p:sp>
        <p:nvSpPr>
          <p:cNvPr id="17" name="Shape 15"/>
          <p:cNvSpPr/>
          <p:nvPr/>
        </p:nvSpPr>
        <p:spPr>
          <a:xfrm>
            <a:off x="6126480" y="2651760"/>
            <a:ext cx="5440680" cy="109728"/>
          </a:xfrm>
          <a:prstGeom prst="rect">
            <a:avLst/>
          </a:prstGeom>
          <a:solidFill>
            <a:srgbClr val="8D523E"/>
          </a:solidFill>
          <a:ln w="12700">
            <a:solidFill>
              <a:srgbClr val="8D523E"/>
            </a:solidFill>
            <a:prstDash val="solid"/>
          </a:ln>
        </p:spPr>
      </p:sp>
      <p:sp>
        <p:nvSpPr>
          <p:cNvPr id="18" name="Text 16"/>
          <p:cNvSpPr/>
          <p:nvPr/>
        </p:nvSpPr>
        <p:spPr>
          <a:xfrm>
            <a:off x="6400800" y="2926080"/>
            <a:ext cx="4892040" cy="320040"/>
          </a:xfrm>
          <a:prstGeom prst="rect">
            <a:avLst/>
          </a:prstGeom>
          <a:noFill/>
          <a:ln/>
        </p:spPr>
        <p:txBody>
          <a:bodyPr wrap="square" rtlCol="0" anchor="ctr"/>
          <a:lstStyle/>
          <a:p>
            <a:pPr indent="0" marL="0">
              <a:buNone/>
            </a:pPr>
            <a:r>
              <a:rPr lang="en-US" sz="1100" b="1" spc="400" kern="0" dirty="0">
                <a:solidFill>
                  <a:srgbClr val="8D523E"/>
                </a:solidFill>
                <a:latin typeface="Helvetica Neue" pitchFamily="34" charset="0"/>
                <a:ea typeface="Helvetica Neue" pitchFamily="34" charset="-122"/>
                <a:cs typeface="Helvetica Neue" pitchFamily="34" charset="-120"/>
              </a:rPr>
              <a:t>v1.1  ·  ROADMAP</a:t>
            </a:r>
            <a:endParaRPr lang="en-US" sz="1100" dirty="0"/>
          </a:p>
        </p:txBody>
      </p:sp>
      <p:sp>
        <p:nvSpPr>
          <p:cNvPr id="19" name="Text 17"/>
          <p:cNvSpPr/>
          <p:nvPr/>
        </p:nvSpPr>
        <p:spPr>
          <a:xfrm>
            <a:off x="6400800" y="3383280"/>
            <a:ext cx="4892040" cy="274320"/>
          </a:xfrm>
          <a:prstGeom prst="rect">
            <a:avLst/>
          </a:prstGeom>
          <a:noFill/>
          <a:ln/>
        </p:spPr>
        <p:txBody>
          <a:bodyPr wrap="square" rtlCol="0" anchor="ctr"/>
          <a:lstStyle/>
          <a:p>
            <a:pPr indent="0" marL="0">
              <a:buNone/>
            </a:pPr>
            <a:r>
              <a:rPr lang="en-US" sz="1300" dirty="0">
                <a:solidFill>
                  <a:srgbClr val="1A1A1A"/>
                </a:solidFill>
                <a:latin typeface="Helvetica Neue" pitchFamily="34" charset="0"/>
                <a:ea typeface="Helvetica Neue" pitchFamily="34" charset="-122"/>
                <a:cs typeface="Helvetica Neue" pitchFamily="34" charset="-120"/>
              </a:rPr>
              <a:t>·  Founder voice profile for LinkedIn and press</a:t>
            </a:r>
            <a:endParaRPr lang="en-US" sz="1300" dirty="0"/>
          </a:p>
        </p:txBody>
      </p:sp>
      <p:sp>
        <p:nvSpPr>
          <p:cNvPr id="20" name="Text 18"/>
          <p:cNvSpPr/>
          <p:nvPr/>
        </p:nvSpPr>
        <p:spPr>
          <a:xfrm>
            <a:off x="6400800" y="3675888"/>
            <a:ext cx="4892040" cy="274320"/>
          </a:xfrm>
          <a:prstGeom prst="rect">
            <a:avLst/>
          </a:prstGeom>
          <a:noFill/>
          <a:ln/>
        </p:spPr>
        <p:txBody>
          <a:bodyPr wrap="square" rtlCol="0" anchor="ctr"/>
          <a:lstStyle/>
          <a:p>
            <a:pPr indent="0" marL="0">
              <a:buNone/>
            </a:pPr>
            <a:r>
              <a:rPr lang="en-US" sz="1300" dirty="0">
                <a:solidFill>
                  <a:srgbClr val="1A1A1A"/>
                </a:solidFill>
                <a:latin typeface="Helvetica Neue" pitchFamily="34" charset="0"/>
                <a:ea typeface="Helvetica Neue" pitchFamily="34" charset="-122"/>
                <a:cs typeface="Helvetica Neue" pitchFamily="34" charset="-120"/>
              </a:rPr>
              <a:t>·  Photography asset library (illustrated direction)</a:t>
            </a:r>
            <a:endParaRPr lang="en-US" sz="1300" dirty="0"/>
          </a:p>
        </p:txBody>
      </p:sp>
      <p:sp>
        <p:nvSpPr>
          <p:cNvPr id="21" name="Text 19"/>
          <p:cNvSpPr/>
          <p:nvPr/>
        </p:nvSpPr>
        <p:spPr>
          <a:xfrm>
            <a:off x="6400800" y="3968496"/>
            <a:ext cx="4892040" cy="274320"/>
          </a:xfrm>
          <a:prstGeom prst="rect">
            <a:avLst/>
          </a:prstGeom>
          <a:noFill/>
          <a:ln/>
        </p:spPr>
        <p:txBody>
          <a:bodyPr wrap="square" rtlCol="0" anchor="ctr"/>
          <a:lstStyle/>
          <a:p>
            <a:pPr indent="0" marL="0">
              <a:buNone/>
            </a:pPr>
            <a:r>
              <a:rPr lang="en-US" sz="1300" dirty="0">
                <a:solidFill>
                  <a:srgbClr val="1A1A1A"/>
                </a:solidFill>
                <a:latin typeface="Helvetica Neue" pitchFamily="34" charset="0"/>
                <a:ea typeface="Helvetica Neue" pitchFamily="34" charset="-122"/>
                <a:cs typeface="Helvetica Neue" pitchFamily="34" charset="-120"/>
              </a:rPr>
              <a:t>·  SMS and push-notification specs</a:t>
            </a:r>
            <a:endParaRPr lang="en-US" sz="1300" dirty="0"/>
          </a:p>
        </p:txBody>
      </p:sp>
      <p:sp>
        <p:nvSpPr>
          <p:cNvPr id="22" name="Text 20"/>
          <p:cNvSpPr/>
          <p:nvPr/>
        </p:nvSpPr>
        <p:spPr>
          <a:xfrm>
            <a:off x="6400800" y="4261104"/>
            <a:ext cx="4892040" cy="274320"/>
          </a:xfrm>
          <a:prstGeom prst="rect">
            <a:avLst/>
          </a:prstGeom>
          <a:noFill/>
          <a:ln/>
        </p:spPr>
        <p:txBody>
          <a:bodyPr wrap="square" rtlCol="0" anchor="ctr"/>
          <a:lstStyle/>
          <a:p>
            <a:pPr indent="0" marL="0">
              <a:buNone/>
            </a:pPr>
            <a:r>
              <a:rPr lang="en-US" sz="1300" dirty="0">
                <a:solidFill>
                  <a:srgbClr val="1A1A1A"/>
                </a:solidFill>
                <a:latin typeface="Helvetica Neue" pitchFamily="34" charset="0"/>
                <a:ea typeface="Helvetica Neue" pitchFamily="34" charset="-122"/>
                <a:cs typeface="Helvetica Neue" pitchFamily="34" charset="-120"/>
              </a:rPr>
              <a:t>·  Influencer / creator brief template</a:t>
            </a:r>
            <a:endParaRPr lang="en-US" sz="1300" dirty="0"/>
          </a:p>
        </p:txBody>
      </p:sp>
      <p:sp>
        <p:nvSpPr>
          <p:cNvPr id="23" name="Text 21"/>
          <p:cNvSpPr/>
          <p:nvPr/>
        </p:nvSpPr>
        <p:spPr>
          <a:xfrm>
            <a:off x="6400800" y="4553712"/>
            <a:ext cx="4892040" cy="274320"/>
          </a:xfrm>
          <a:prstGeom prst="rect">
            <a:avLst/>
          </a:prstGeom>
          <a:noFill/>
          <a:ln/>
        </p:spPr>
        <p:txBody>
          <a:bodyPr wrap="square" rtlCol="0" anchor="ctr"/>
          <a:lstStyle/>
          <a:p>
            <a:pPr indent="0" marL="0">
              <a:buNone/>
            </a:pPr>
            <a:r>
              <a:rPr lang="en-US" sz="1300" dirty="0">
                <a:solidFill>
                  <a:srgbClr val="1A1A1A"/>
                </a:solidFill>
                <a:latin typeface="Helvetica Neue" pitchFamily="34" charset="0"/>
                <a:ea typeface="Helvetica Neue" pitchFamily="34" charset="-122"/>
                <a:cs typeface="Helvetica Neue" pitchFamily="34" charset="-120"/>
              </a:rPr>
              <a:t>·  Final outside-counsel pass on every line</a:t>
            </a:r>
            <a:endParaRPr lang="en-US" sz="1300" dirty="0"/>
          </a:p>
        </p:txBody>
      </p:sp>
      <p:sp>
        <p:nvSpPr>
          <p:cNvPr id="24" name="Text 22"/>
          <p:cNvSpPr/>
          <p:nvPr/>
        </p:nvSpPr>
        <p:spPr>
          <a:xfrm>
            <a:off x="6400800" y="4846320"/>
            <a:ext cx="4892040" cy="274320"/>
          </a:xfrm>
          <a:prstGeom prst="rect">
            <a:avLst/>
          </a:prstGeom>
          <a:noFill/>
          <a:ln/>
        </p:spPr>
        <p:txBody>
          <a:bodyPr wrap="square" rtlCol="0" anchor="ctr"/>
          <a:lstStyle/>
          <a:p>
            <a:pPr indent="0" marL="0">
              <a:buNone/>
            </a:pPr>
            <a:r>
              <a:rPr lang="en-US" sz="1300" dirty="0">
                <a:solidFill>
                  <a:srgbClr val="1A1A1A"/>
                </a:solidFill>
                <a:latin typeface="Helvetica Neue" pitchFamily="34" charset="0"/>
                <a:ea typeface="Helvetica Neue" pitchFamily="34" charset="-122"/>
                <a:cs typeface="Helvetica Neue" pitchFamily="34" charset="-120"/>
              </a:rPr>
              <a:t>·  Master brand color formalization</a:t>
            </a:r>
            <a:endParaRPr lang="en-US" sz="1300" dirty="0"/>
          </a:p>
        </p:txBody>
      </p:sp>
      <p:sp>
        <p:nvSpPr>
          <p:cNvPr id="25" name="Text 23"/>
          <p:cNvSpPr/>
          <p:nvPr/>
        </p:nvSpPr>
        <p:spPr>
          <a:xfrm>
            <a:off x="6400800" y="5138928"/>
            <a:ext cx="4892040" cy="274320"/>
          </a:xfrm>
          <a:prstGeom prst="rect">
            <a:avLst/>
          </a:prstGeom>
          <a:noFill/>
          <a:ln/>
        </p:spPr>
        <p:txBody>
          <a:bodyPr wrap="square" rtlCol="0" anchor="ctr"/>
          <a:lstStyle/>
          <a:p>
            <a:pPr indent="0" marL="0">
              <a:buNone/>
            </a:pPr>
            <a:r>
              <a:rPr lang="en-US" sz="1300" dirty="0">
                <a:solidFill>
                  <a:srgbClr val="1A1A1A"/>
                </a:solidFill>
                <a:latin typeface="Helvetica Neue" pitchFamily="34" charset="0"/>
                <a:ea typeface="Helvetica Neue" pitchFamily="34" charset="-122"/>
                <a:cs typeface="Helvetica Neue" pitchFamily="34" charset="-120"/>
              </a:rPr>
              <a:t>·  Expansion product line activations</a:t>
            </a:r>
            <a:endParaRPr lang="en-US" sz="1300" dirty="0"/>
          </a:p>
        </p:txBody>
      </p:sp>
      <p:sp>
        <p:nvSpPr>
          <p:cNvPr id="26" name="Text 24"/>
          <p:cNvSpPr/>
          <p:nvPr/>
        </p:nvSpPr>
        <p:spPr>
          <a:xfrm>
            <a:off x="6400800" y="5431536"/>
            <a:ext cx="4892040" cy="274320"/>
          </a:xfrm>
          <a:prstGeom prst="rect">
            <a:avLst/>
          </a:prstGeom>
          <a:noFill/>
          <a:ln/>
        </p:spPr>
        <p:txBody>
          <a:bodyPr wrap="square" rtlCol="0" anchor="ctr"/>
          <a:lstStyle/>
          <a:p>
            <a:pPr indent="0" marL="0">
              <a:buNone/>
            </a:pPr>
            <a:r>
              <a:rPr lang="en-US" sz="1300" dirty="0">
                <a:solidFill>
                  <a:srgbClr val="1A1A1A"/>
                </a:solidFill>
                <a:latin typeface="Helvetica Neue" pitchFamily="34" charset="0"/>
                <a:ea typeface="Helvetica Neue" pitchFamily="34" charset="-122"/>
                <a:cs typeface="Helvetica Neue" pitchFamily="34" charset="-120"/>
              </a:rPr>
              <a:t>·  Practitioner-channel brand layer</a:t>
            </a:r>
            <a:endParaRPr lang="en-US" sz="13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0E1A24"/>
        </a:solidFill>
      </p:bgPr>
    </p:bg>
    <p:spTree>
      <p:nvGrpSpPr>
        <p:cNvPr id="1" name=""/>
        <p:cNvGrpSpPr/>
        <p:nvPr/>
      </p:nvGrpSpPr>
      <p:grpSpPr>
        <a:xfrm>
          <a:off x="0" y="0"/>
          <a:ext cx="0" cy="0"/>
          <a:chOff x="0" y="0"/>
          <a:chExt cx="0" cy="0"/>
        </a:xfrm>
      </p:grpSpPr>
      <p:sp>
        <p:nvSpPr>
          <p:cNvPr id="2" name="Text 0"/>
          <p:cNvSpPr/>
          <p:nvPr/>
        </p:nvSpPr>
        <p:spPr>
          <a:xfrm>
            <a:off x="548640" y="1097280"/>
            <a:ext cx="10972800" cy="457200"/>
          </a:xfrm>
          <a:prstGeom prst="rect">
            <a:avLst/>
          </a:prstGeom>
          <a:noFill/>
          <a:ln/>
        </p:spPr>
        <p:txBody>
          <a:bodyPr wrap="square" rtlCol="0" anchor="ctr"/>
          <a:lstStyle/>
          <a:p>
            <a:pPr algn="ctr" indent="0" marL="0">
              <a:buNone/>
            </a:pPr>
            <a:r>
              <a:rPr lang="en-US" sz="1100" b="1" spc="600" kern="0" dirty="0">
                <a:solidFill>
                  <a:srgbClr val="A8B4BF"/>
                </a:solidFill>
                <a:latin typeface="Helvetica Neue" pitchFamily="34" charset="0"/>
                <a:ea typeface="Helvetica Neue" pitchFamily="34" charset="-122"/>
                <a:cs typeface="Helvetica Neue" pitchFamily="34" charset="-120"/>
              </a:rPr>
              <a:t>BLOOD SUGAR FRIENDLY™</a:t>
            </a:r>
            <a:endParaRPr lang="en-US" sz="1100" dirty="0"/>
          </a:p>
        </p:txBody>
      </p:sp>
      <p:sp>
        <p:nvSpPr>
          <p:cNvPr id="3" name="Text 1"/>
          <p:cNvSpPr/>
          <p:nvPr/>
        </p:nvSpPr>
        <p:spPr>
          <a:xfrm>
            <a:off x="548640" y="1828800"/>
            <a:ext cx="10972800" cy="3291840"/>
          </a:xfrm>
          <a:prstGeom prst="rect">
            <a:avLst/>
          </a:prstGeom>
          <a:noFill/>
          <a:ln/>
        </p:spPr>
        <p:txBody>
          <a:bodyPr wrap="square" rtlCol="0" anchor="ctr"/>
          <a:lstStyle/>
          <a:p>
            <a:pPr algn="ctr" indent="0" marL="0">
              <a:buNone/>
            </a:pPr>
            <a:r>
              <a:rPr lang="en-US" sz="8800" b="1" dirty="0">
                <a:solidFill>
                  <a:srgbClr val="FFFFFF"/>
                </a:solidFill>
                <a:latin typeface="Helvetica Neue" pitchFamily="34" charset="0"/>
                <a:ea typeface="Helvetica Neue" pitchFamily="34" charset="-122"/>
                <a:cs typeface="Helvetica Neue" pitchFamily="34" charset="-120"/>
              </a:rPr>
              <a:t>Blood sugar is the new calorie.</a:t>
            </a:r>
            <a:endParaRPr lang="en-US" sz="8800" dirty="0"/>
          </a:p>
        </p:txBody>
      </p:sp>
      <p:sp>
        <p:nvSpPr>
          <p:cNvPr id="4" name="Text 2"/>
          <p:cNvSpPr/>
          <p:nvPr/>
        </p:nvSpPr>
        <p:spPr>
          <a:xfrm>
            <a:off x="548640" y="6126480"/>
            <a:ext cx="10972800" cy="365760"/>
          </a:xfrm>
          <a:prstGeom prst="rect">
            <a:avLst/>
          </a:prstGeom>
          <a:noFill/>
          <a:ln/>
        </p:spPr>
        <p:txBody>
          <a:bodyPr wrap="square" rtlCol="0" anchor="ctr"/>
          <a:lstStyle/>
          <a:p>
            <a:pPr algn="ctr" indent="0" marL="0">
              <a:buNone/>
            </a:pPr>
            <a:r>
              <a:rPr lang="en-US" sz="1100" spc="200" kern="0" dirty="0">
                <a:solidFill>
                  <a:srgbClr val="A8B4BF"/>
                </a:solidFill>
                <a:latin typeface="Helvetica Neue" pitchFamily="34" charset="0"/>
                <a:ea typeface="Helvetica Neue" pitchFamily="34" charset="-122"/>
                <a:cs typeface="Helvetica Neue" pitchFamily="34" charset="-120"/>
              </a:rPr>
              <a:t>BSF Nutrition Inc.  ·  May 2026  ·  Investor Brand System Brief</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365760"/>
            <a:ext cx="10972800" cy="274320"/>
          </a:xfrm>
          <a:prstGeom prst="rect">
            <a:avLst/>
          </a:prstGeom>
          <a:noFill/>
          <a:ln/>
        </p:spPr>
        <p:txBody>
          <a:bodyPr wrap="square" rtlCol="0" anchor="ctr"/>
          <a:lstStyle/>
          <a:p>
            <a:pPr indent="0" marL="0">
              <a:buNone/>
            </a:pPr>
            <a:r>
              <a:rPr lang="en-US" sz="1000" spc="400" kern="0" dirty="0">
                <a:solidFill>
                  <a:srgbClr val="4F5A66"/>
                </a:solidFill>
                <a:latin typeface="Helvetica Neue" pitchFamily="34" charset="0"/>
                <a:ea typeface="Helvetica Neue" pitchFamily="34" charset="-122"/>
                <a:cs typeface="Helvetica Neue" pitchFamily="34" charset="-120"/>
              </a:rPr>
              <a:t>01  ·  THE MOMENT</a:t>
            </a:r>
            <a:endParaRPr lang="en-US" sz="1000" dirty="0"/>
          </a:p>
        </p:txBody>
      </p:sp>
      <p:sp>
        <p:nvSpPr>
          <p:cNvPr id="3" name="Text 1"/>
          <p:cNvSpPr/>
          <p:nvPr/>
        </p:nvSpPr>
        <p:spPr>
          <a:xfrm>
            <a:off x="548640" y="777240"/>
            <a:ext cx="10972800" cy="914400"/>
          </a:xfrm>
          <a:prstGeom prst="rect">
            <a:avLst/>
          </a:prstGeom>
          <a:noFill/>
          <a:ln/>
        </p:spPr>
        <p:txBody>
          <a:bodyPr wrap="square" rtlCol="0" anchor="ctr"/>
          <a:lstStyle/>
          <a:p>
            <a:pPr indent="0" marL="0">
              <a:buNone/>
            </a:pPr>
            <a:r>
              <a:rPr lang="en-US" sz="4400" b="1" dirty="0">
                <a:solidFill>
                  <a:srgbClr val="1A1A1A"/>
                </a:solidFill>
                <a:latin typeface="Helvetica Neue" pitchFamily="34" charset="0"/>
                <a:ea typeface="Helvetica Neue" pitchFamily="34" charset="-122"/>
                <a:cs typeface="Helvetica Neue" pitchFamily="34" charset="-120"/>
              </a:rPr>
              <a:t>Two forces. One intersection.</a:t>
            </a:r>
            <a:endParaRPr lang="en-US" sz="4400" dirty="0"/>
          </a:p>
        </p:txBody>
      </p:sp>
      <p:sp>
        <p:nvSpPr>
          <p:cNvPr id="4" name="Text 2"/>
          <p:cNvSpPr/>
          <p:nvPr/>
        </p:nvSpPr>
        <p:spPr>
          <a:xfrm>
            <a:off x="548640" y="1737360"/>
            <a:ext cx="10058400" cy="548640"/>
          </a:xfrm>
          <a:prstGeom prst="rect">
            <a:avLst/>
          </a:prstGeom>
          <a:noFill/>
          <a:ln/>
        </p:spPr>
        <p:txBody>
          <a:bodyPr wrap="square" rtlCol="0" anchor="ctr"/>
          <a:lstStyle/>
          <a:p>
            <a:pPr indent="0" marL="0">
              <a:buNone/>
            </a:pPr>
            <a:r>
              <a:rPr lang="en-US" sz="1800" dirty="0">
                <a:solidFill>
                  <a:srgbClr val="4F5A66"/>
                </a:solidFill>
                <a:latin typeface="Helvetica Neue" pitchFamily="34" charset="0"/>
                <a:ea typeface="Helvetica Neue" pitchFamily="34" charset="-122"/>
                <a:cs typeface="Helvetica Neue" pitchFamily="34" charset="-120"/>
              </a:rPr>
              <a:t>The two most powerful forces reshaping the global food and nutrition industry converge at a single brand.</a:t>
            </a:r>
            <a:endParaRPr lang="en-US" sz="1800" dirty="0"/>
          </a:p>
        </p:txBody>
      </p:sp>
      <p:sp>
        <p:nvSpPr>
          <p:cNvPr id="5" name="Shape 3"/>
          <p:cNvSpPr/>
          <p:nvPr/>
        </p:nvSpPr>
        <p:spPr>
          <a:xfrm>
            <a:off x="548640" y="2651760"/>
            <a:ext cx="5212080" cy="2926080"/>
          </a:xfrm>
          <a:prstGeom prst="rect">
            <a:avLst/>
          </a:prstGeom>
          <a:solidFill>
            <a:srgbClr val="F8F4ED"/>
          </a:solidFill>
          <a:ln w="12700">
            <a:solidFill>
              <a:srgbClr val="F8F4ED"/>
            </a:solidFill>
            <a:prstDash val="solid"/>
          </a:ln>
        </p:spPr>
      </p:sp>
      <p:sp>
        <p:nvSpPr>
          <p:cNvPr id="6" name="Text 4"/>
          <p:cNvSpPr/>
          <p:nvPr/>
        </p:nvSpPr>
        <p:spPr>
          <a:xfrm>
            <a:off x="868680" y="2926080"/>
            <a:ext cx="4572000" cy="365760"/>
          </a:xfrm>
          <a:prstGeom prst="rect">
            <a:avLst/>
          </a:prstGeom>
          <a:noFill/>
          <a:ln/>
        </p:spPr>
        <p:txBody>
          <a:bodyPr wrap="square" rtlCol="0" anchor="ctr"/>
          <a:lstStyle/>
          <a:p>
            <a:pPr indent="0" marL="0">
              <a:buNone/>
            </a:pPr>
            <a:r>
              <a:rPr lang="en-US" sz="1100" b="1" spc="400" kern="0" dirty="0">
                <a:solidFill>
                  <a:srgbClr val="E47E26"/>
                </a:solidFill>
                <a:latin typeface="Helvetica Neue" pitchFamily="34" charset="0"/>
                <a:ea typeface="Helvetica Neue" pitchFamily="34" charset="-122"/>
                <a:cs typeface="Helvetica Neue" pitchFamily="34" charset="-120"/>
              </a:rPr>
              <a:t>THE ZERO SUGAR REVOLUTION</a:t>
            </a:r>
            <a:endParaRPr lang="en-US" sz="1100" dirty="0"/>
          </a:p>
        </p:txBody>
      </p:sp>
      <p:sp>
        <p:nvSpPr>
          <p:cNvPr id="7" name="Text 5"/>
          <p:cNvSpPr/>
          <p:nvPr/>
        </p:nvSpPr>
        <p:spPr>
          <a:xfrm>
            <a:off x="868680" y="3429000"/>
            <a:ext cx="4572000" cy="2011680"/>
          </a:xfrm>
          <a:prstGeom prst="rect">
            <a:avLst/>
          </a:prstGeom>
          <a:noFill/>
          <a:ln/>
        </p:spPr>
        <p:txBody>
          <a:bodyPr wrap="square" rtlCol="0" anchor="ctr"/>
          <a:lstStyle/>
          <a:p>
            <a:pPr indent="0" marL="0">
              <a:buNone/>
            </a:pPr>
            <a:r>
              <a:rPr lang="en-US" sz="1600" dirty="0">
                <a:solidFill>
                  <a:srgbClr val="1A1A1A"/>
                </a:solidFill>
                <a:latin typeface="Helvetica Neue" pitchFamily="34" charset="0"/>
                <a:ea typeface="Helvetica Neue" pitchFamily="34" charset="-122"/>
                <a:cs typeface="Helvetica Neue" pitchFamily="34" charset="-120"/>
              </a:rPr>
              <a:t>Consumer demand has shifted decisively away from added sugar. Every major food category is being reformulated around this expectation — and the brands that own the standard will own the category.</a:t>
            </a:r>
            <a:endParaRPr lang="en-US" sz="1600" dirty="0"/>
          </a:p>
        </p:txBody>
      </p:sp>
      <p:sp>
        <p:nvSpPr>
          <p:cNvPr id="8" name="Shape 6"/>
          <p:cNvSpPr/>
          <p:nvPr/>
        </p:nvSpPr>
        <p:spPr>
          <a:xfrm>
            <a:off x="6446520" y="2651760"/>
            <a:ext cx="5212080" cy="2926080"/>
          </a:xfrm>
          <a:prstGeom prst="rect">
            <a:avLst/>
          </a:prstGeom>
          <a:solidFill>
            <a:srgbClr val="F8F4ED"/>
          </a:solidFill>
          <a:ln w="12700">
            <a:solidFill>
              <a:srgbClr val="F8F4ED"/>
            </a:solidFill>
            <a:prstDash val="solid"/>
          </a:ln>
        </p:spPr>
      </p:sp>
      <p:sp>
        <p:nvSpPr>
          <p:cNvPr id="9" name="Text 7"/>
          <p:cNvSpPr/>
          <p:nvPr/>
        </p:nvSpPr>
        <p:spPr>
          <a:xfrm>
            <a:off x="6766560" y="2926080"/>
            <a:ext cx="4572000" cy="365760"/>
          </a:xfrm>
          <a:prstGeom prst="rect">
            <a:avLst/>
          </a:prstGeom>
          <a:noFill/>
          <a:ln/>
        </p:spPr>
        <p:txBody>
          <a:bodyPr wrap="square" rtlCol="0" anchor="ctr"/>
          <a:lstStyle/>
          <a:p>
            <a:pPr indent="0" marL="0">
              <a:buNone/>
            </a:pPr>
            <a:r>
              <a:rPr lang="en-US" sz="1100" b="1" spc="400" kern="0" dirty="0">
                <a:solidFill>
                  <a:srgbClr val="1D9DD4"/>
                </a:solidFill>
                <a:latin typeface="Helvetica Neue" pitchFamily="34" charset="0"/>
                <a:ea typeface="Helvetica Neue" pitchFamily="34" charset="-122"/>
                <a:cs typeface="Helvetica Neue" pitchFamily="34" charset="-120"/>
              </a:rPr>
              <a:t>THE GLP-1 ERA</a:t>
            </a:r>
            <a:endParaRPr lang="en-US" sz="1100" dirty="0"/>
          </a:p>
        </p:txBody>
      </p:sp>
      <p:sp>
        <p:nvSpPr>
          <p:cNvPr id="10" name="Text 8"/>
          <p:cNvSpPr/>
          <p:nvPr/>
        </p:nvSpPr>
        <p:spPr>
          <a:xfrm>
            <a:off x="6766560" y="3429000"/>
            <a:ext cx="4572000" cy="2011680"/>
          </a:xfrm>
          <a:prstGeom prst="rect">
            <a:avLst/>
          </a:prstGeom>
          <a:noFill/>
          <a:ln/>
        </p:spPr>
        <p:txBody>
          <a:bodyPr wrap="square" rtlCol="0" anchor="ctr"/>
          <a:lstStyle/>
          <a:p>
            <a:pPr indent="0" marL="0">
              <a:buNone/>
            </a:pPr>
            <a:r>
              <a:rPr lang="en-US" sz="1600" dirty="0">
                <a:solidFill>
                  <a:srgbClr val="1A1A1A"/>
                </a:solidFill>
                <a:latin typeface="Helvetica Neue" pitchFamily="34" charset="0"/>
                <a:ea typeface="Helvetica Neue" pitchFamily="34" charset="-122"/>
                <a:cs typeface="Helvetica Neue" pitchFamily="34" charset="-120"/>
              </a:rPr>
              <a:t>GLP-1 pharmaceuticals have reshaped how consumers think about metabolic health, appetite, and food. The food industry's response is a generational opportunity to align nutrition with natural GLP-1 physiology.</a:t>
            </a:r>
            <a:endParaRPr lang="en-US" sz="1600" dirty="0"/>
          </a:p>
        </p:txBody>
      </p:sp>
      <p:sp>
        <p:nvSpPr>
          <p:cNvPr id="11" name="Text 9"/>
          <p:cNvSpPr/>
          <p:nvPr/>
        </p:nvSpPr>
        <p:spPr>
          <a:xfrm>
            <a:off x="548640" y="5852160"/>
            <a:ext cx="10972800" cy="548640"/>
          </a:xfrm>
          <a:prstGeom prst="rect">
            <a:avLst/>
          </a:prstGeom>
          <a:noFill/>
          <a:ln/>
        </p:spPr>
        <p:txBody>
          <a:bodyPr wrap="square" rtlCol="0" anchor="ctr"/>
          <a:lstStyle/>
          <a:p>
            <a:pPr indent="0" marL="0">
              <a:buNone/>
            </a:pPr>
            <a:r>
              <a:rPr lang="en-US" sz="1800" i="1" dirty="0">
                <a:solidFill>
                  <a:srgbClr val="8D523E"/>
                </a:solidFill>
                <a:latin typeface="Helvetica Neue" pitchFamily="34" charset="0"/>
                <a:ea typeface="Helvetica Neue" pitchFamily="34" charset="-122"/>
                <a:cs typeface="Helvetica Neue" pitchFamily="34" charset="-120"/>
              </a:rPr>
              <a:t>Blood Sugar Friendly™ sits at the exact intersection. No other brand currently occupies this space at scale.</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E1A24"/>
        </a:solidFill>
      </p:bgPr>
    </p:bg>
    <p:spTree>
      <p:nvGrpSpPr>
        <p:cNvPr id="1" name=""/>
        <p:cNvGrpSpPr/>
        <p:nvPr/>
      </p:nvGrpSpPr>
      <p:grpSpPr>
        <a:xfrm>
          <a:off x="0" y="0"/>
          <a:ext cx="0" cy="0"/>
          <a:chOff x="0" y="0"/>
          <a:chExt cx="0" cy="0"/>
        </a:xfrm>
      </p:grpSpPr>
      <p:sp>
        <p:nvSpPr>
          <p:cNvPr id="2" name="Text 0"/>
          <p:cNvSpPr/>
          <p:nvPr/>
        </p:nvSpPr>
        <p:spPr>
          <a:xfrm>
            <a:off x="548640" y="594360"/>
            <a:ext cx="10972800" cy="274320"/>
          </a:xfrm>
          <a:prstGeom prst="rect">
            <a:avLst/>
          </a:prstGeom>
          <a:noFill/>
          <a:ln/>
        </p:spPr>
        <p:txBody>
          <a:bodyPr wrap="square" rtlCol="0" anchor="ctr"/>
          <a:lstStyle/>
          <a:p>
            <a:pPr indent="0" marL="0">
              <a:buNone/>
            </a:pPr>
            <a:r>
              <a:rPr lang="en-US" sz="1000" spc="400" kern="0" dirty="0">
                <a:solidFill>
                  <a:srgbClr val="A8B4BF"/>
                </a:solidFill>
                <a:latin typeface="Helvetica Neue" pitchFamily="34" charset="0"/>
                <a:ea typeface="Helvetica Neue" pitchFamily="34" charset="-122"/>
                <a:cs typeface="Helvetica Neue" pitchFamily="34" charset="-120"/>
              </a:rPr>
              <a:t>THE PROMISE</a:t>
            </a:r>
            <a:endParaRPr lang="en-US" sz="1000" dirty="0"/>
          </a:p>
        </p:txBody>
      </p:sp>
      <p:sp>
        <p:nvSpPr>
          <p:cNvPr id="3" name="Text 1"/>
          <p:cNvSpPr/>
          <p:nvPr/>
        </p:nvSpPr>
        <p:spPr>
          <a:xfrm>
            <a:off x="548640" y="1417320"/>
            <a:ext cx="11612880" cy="1463040"/>
          </a:xfrm>
          <a:prstGeom prst="rect">
            <a:avLst/>
          </a:prstGeom>
          <a:noFill/>
          <a:ln/>
        </p:spPr>
        <p:txBody>
          <a:bodyPr wrap="square" rtlCol="0" anchor="ctr"/>
          <a:lstStyle/>
          <a:p>
            <a:pPr indent="0" marL="0">
              <a:buNone/>
            </a:pPr>
            <a:r>
              <a:rPr lang="en-US" sz="5400" b="1" dirty="0">
                <a:solidFill>
                  <a:srgbClr val="FFFFFF"/>
                </a:solidFill>
                <a:latin typeface="Helvetica Neue" pitchFamily="34" charset="0"/>
                <a:ea typeface="Helvetica Neue" pitchFamily="34" charset="-122"/>
                <a:cs typeface="Helvetica Neue" pitchFamily="34" charset="-120"/>
              </a:rPr>
              <a:t>Blood Sugar is the New Calorie™</a:t>
            </a:r>
            <a:endParaRPr lang="en-US" sz="5400" dirty="0"/>
          </a:p>
        </p:txBody>
      </p:sp>
      <p:sp>
        <p:nvSpPr>
          <p:cNvPr id="4" name="Text 2"/>
          <p:cNvSpPr/>
          <p:nvPr/>
        </p:nvSpPr>
        <p:spPr>
          <a:xfrm>
            <a:off x="548640" y="3794760"/>
            <a:ext cx="8595360" cy="1371600"/>
          </a:xfrm>
          <a:prstGeom prst="rect">
            <a:avLst/>
          </a:prstGeom>
          <a:noFill/>
          <a:ln/>
        </p:spPr>
        <p:txBody>
          <a:bodyPr wrap="square" rtlCol="0" anchor="ctr"/>
          <a:lstStyle/>
          <a:p>
            <a:pPr indent="0" marL="0">
              <a:lnSpc>
                <a:spcPct val="132000"/>
              </a:lnSpc>
              <a:buNone/>
            </a:pPr>
            <a:r>
              <a:rPr lang="en-US" sz="2000" dirty="0">
                <a:solidFill>
                  <a:srgbClr val="CADCFC"/>
                </a:solidFill>
                <a:latin typeface="Helvetica Neue" pitchFamily="34" charset="0"/>
                <a:ea typeface="Helvetica Neue" pitchFamily="34" charset="-122"/>
                <a:cs typeface="Helvetica Neue" pitchFamily="34" charset="-120"/>
              </a:rPr>
              <a:t>For a century, we counted the wrong thing. Blood Sugar Friendly™ products are engineered differently — everything you love, none of the metabolic tradeoffs.</a:t>
            </a:r>
            <a:endParaRPr lang="en-US" sz="2000" dirty="0"/>
          </a:p>
        </p:txBody>
      </p:sp>
      <p:sp>
        <p:nvSpPr>
          <p:cNvPr id="5" name="Text 3"/>
          <p:cNvSpPr/>
          <p:nvPr/>
        </p:nvSpPr>
        <p:spPr>
          <a:xfrm>
            <a:off x="548640" y="5486400"/>
            <a:ext cx="10972800" cy="731520"/>
          </a:xfrm>
          <a:prstGeom prst="rect">
            <a:avLst/>
          </a:prstGeom>
          <a:noFill/>
          <a:ln/>
        </p:spPr>
        <p:txBody>
          <a:bodyPr wrap="square" rtlCol="0" anchor="ctr"/>
          <a:lstStyle/>
          <a:p>
            <a:pPr indent="0" marL="0">
              <a:buNone/>
            </a:pPr>
            <a:r>
              <a:rPr lang="en-US" sz="3000" b="1" i="1" dirty="0">
                <a:solidFill>
                  <a:srgbClr val="1D9DD4"/>
                </a:solidFill>
                <a:latin typeface="Helvetica Neue" pitchFamily="34" charset="0"/>
                <a:ea typeface="Helvetica Neue" pitchFamily="34" charset="-122"/>
                <a:cs typeface="Helvetica Neue" pitchFamily="34" charset="-120"/>
              </a:rPr>
              <a:t>The new measure of better.</a:t>
            </a:r>
            <a:endParaRPr lang="en-US" sz="3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365760"/>
            <a:ext cx="10972800" cy="274320"/>
          </a:xfrm>
          <a:prstGeom prst="rect">
            <a:avLst/>
          </a:prstGeom>
          <a:noFill/>
          <a:ln/>
        </p:spPr>
        <p:txBody>
          <a:bodyPr wrap="square" rtlCol="0" anchor="ctr"/>
          <a:lstStyle/>
          <a:p>
            <a:pPr indent="0" marL="0">
              <a:buNone/>
            </a:pPr>
            <a:r>
              <a:rPr lang="en-US" sz="1000" spc="400" kern="0" dirty="0">
                <a:solidFill>
                  <a:srgbClr val="4F5A66"/>
                </a:solidFill>
                <a:latin typeface="Helvetica Neue" pitchFamily="34" charset="0"/>
                <a:ea typeface="Helvetica Neue" pitchFamily="34" charset="-122"/>
                <a:cs typeface="Helvetica Neue" pitchFamily="34" charset="-120"/>
              </a:rPr>
              <a:t>02  ·  BRAND ARCHITECTURE</a:t>
            </a:r>
            <a:endParaRPr lang="en-US" sz="1000" dirty="0"/>
          </a:p>
        </p:txBody>
      </p:sp>
      <p:sp>
        <p:nvSpPr>
          <p:cNvPr id="3" name="Text 1"/>
          <p:cNvSpPr/>
          <p:nvPr/>
        </p:nvSpPr>
        <p:spPr>
          <a:xfrm>
            <a:off x="548640" y="777240"/>
            <a:ext cx="10972800" cy="1554480"/>
          </a:xfrm>
          <a:prstGeom prst="rect">
            <a:avLst/>
          </a:prstGeom>
          <a:noFill/>
          <a:ln/>
        </p:spPr>
        <p:txBody>
          <a:bodyPr wrap="square" rtlCol="0" anchor="ctr"/>
          <a:lstStyle/>
          <a:p>
            <a:pPr indent="0" marL="0">
              <a:buNone/>
            </a:pPr>
            <a:r>
              <a:rPr lang="en-US" sz="3400" b="1" dirty="0">
                <a:solidFill>
                  <a:srgbClr val="1A1A1A"/>
                </a:solidFill>
                <a:latin typeface="Helvetica Neue" pitchFamily="34" charset="0"/>
                <a:ea typeface="Helvetica Neue" pitchFamily="34" charset="-122"/>
                <a:cs typeface="Helvetica Neue" pitchFamily="34" charset="-120"/>
              </a:rPr>
              <a:t>One master brand. A registered product language.</a:t>
            </a:r>
            <a:endParaRPr lang="en-US" sz="3400" dirty="0"/>
          </a:p>
        </p:txBody>
      </p:sp>
      <p:sp>
        <p:nvSpPr>
          <p:cNvPr id="4" name="Text 2"/>
          <p:cNvSpPr/>
          <p:nvPr/>
        </p:nvSpPr>
        <p:spPr>
          <a:xfrm>
            <a:off x="548640" y="2194560"/>
            <a:ext cx="10972800" cy="365760"/>
          </a:xfrm>
          <a:prstGeom prst="rect">
            <a:avLst/>
          </a:prstGeom>
          <a:noFill/>
          <a:ln/>
        </p:spPr>
        <p:txBody>
          <a:bodyPr wrap="square" rtlCol="0" anchor="ctr"/>
          <a:lstStyle/>
          <a:p>
            <a:pPr indent="0" marL="0">
              <a:buNone/>
            </a:pPr>
            <a:r>
              <a:rPr lang="en-US" sz="1500" dirty="0">
                <a:solidFill>
                  <a:srgbClr val="4F5A66"/>
                </a:solidFill>
                <a:latin typeface="Helvetica Neue" pitchFamily="34" charset="0"/>
                <a:ea typeface="Helvetica Neue" pitchFamily="34" charset="-122"/>
                <a:cs typeface="Helvetica Neue" pitchFamily="34" charset="-120"/>
              </a:rPr>
              <a:t>Eight USPTO-registered marks plus five pending. A platform architecture built to scale across categories without re-launching.</a:t>
            </a:r>
            <a:endParaRPr lang="en-US" sz="1500" dirty="0"/>
          </a:p>
        </p:txBody>
      </p:sp>
      <p:sp>
        <p:nvSpPr>
          <p:cNvPr id="5" name="Shape 3"/>
          <p:cNvSpPr/>
          <p:nvPr/>
        </p:nvSpPr>
        <p:spPr>
          <a:xfrm>
            <a:off x="3808476" y="2606040"/>
            <a:ext cx="4572000" cy="685800"/>
          </a:xfrm>
          <a:prstGeom prst="rect">
            <a:avLst/>
          </a:prstGeom>
          <a:solidFill>
            <a:srgbClr val="0E1A24"/>
          </a:solidFill>
          <a:ln w="12700">
            <a:solidFill>
              <a:srgbClr val="0E1A24"/>
            </a:solidFill>
            <a:prstDash val="solid"/>
          </a:ln>
        </p:spPr>
      </p:sp>
      <p:sp>
        <p:nvSpPr>
          <p:cNvPr id="6" name="Text 4"/>
          <p:cNvSpPr/>
          <p:nvPr/>
        </p:nvSpPr>
        <p:spPr>
          <a:xfrm>
            <a:off x="3808476" y="2606040"/>
            <a:ext cx="4572000" cy="685800"/>
          </a:xfrm>
          <a:prstGeom prst="rect">
            <a:avLst/>
          </a:prstGeom>
          <a:noFill/>
          <a:ln/>
        </p:spPr>
        <p:txBody>
          <a:bodyPr wrap="square" rtlCol="0" anchor="ctr"/>
          <a:lstStyle/>
          <a:p>
            <a:pPr algn="ctr" indent="0" marL="0">
              <a:buNone/>
            </a:pPr>
            <a:r>
              <a:rPr lang="en-US" sz="1700" b="1" spc="400" kern="0" dirty="0">
                <a:solidFill>
                  <a:srgbClr val="FFFFFF"/>
                </a:solidFill>
                <a:latin typeface="Helvetica Neue" pitchFamily="34" charset="0"/>
                <a:ea typeface="Helvetica Neue" pitchFamily="34" charset="-122"/>
                <a:cs typeface="Helvetica Neue" pitchFamily="34" charset="-120"/>
              </a:rPr>
              <a:t>BLOOD SUGAR FRIENDLY™</a:t>
            </a:r>
            <a:endParaRPr lang="en-US" sz="1700" dirty="0"/>
          </a:p>
        </p:txBody>
      </p:sp>
      <p:sp>
        <p:nvSpPr>
          <p:cNvPr id="7" name="Text 5"/>
          <p:cNvSpPr/>
          <p:nvPr/>
        </p:nvSpPr>
        <p:spPr>
          <a:xfrm>
            <a:off x="3808476" y="3337560"/>
            <a:ext cx="4572000" cy="256032"/>
          </a:xfrm>
          <a:prstGeom prst="rect">
            <a:avLst/>
          </a:prstGeom>
          <a:noFill/>
          <a:ln/>
        </p:spPr>
        <p:txBody>
          <a:bodyPr wrap="square" rtlCol="0" anchor="ctr"/>
          <a:lstStyle/>
          <a:p>
            <a:pPr algn="ctr" indent="0" marL="0">
              <a:buNone/>
            </a:pPr>
            <a:r>
              <a:rPr lang="en-US" sz="1000" spc="200" kern="0" dirty="0">
                <a:solidFill>
                  <a:srgbClr val="4F5A66"/>
                </a:solidFill>
                <a:latin typeface="Helvetica Neue" pitchFamily="34" charset="0"/>
                <a:ea typeface="Helvetica Neue" pitchFamily="34" charset="-122"/>
                <a:cs typeface="Helvetica Neue" pitchFamily="34" charset="-120"/>
              </a:rPr>
              <a:t>Master Brand  ·  Proprietary Nutrition Standard</a:t>
            </a:r>
            <a:endParaRPr lang="en-US" sz="1000" dirty="0"/>
          </a:p>
        </p:txBody>
      </p:sp>
      <p:sp>
        <p:nvSpPr>
          <p:cNvPr id="8" name="Shape 6"/>
          <p:cNvSpPr/>
          <p:nvPr/>
        </p:nvSpPr>
        <p:spPr>
          <a:xfrm>
            <a:off x="704088" y="3794760"/>
            <a:ext cx="2606040" cy="713232"/>
          </a:xfrm>
          <a:prstGeom prst="rect">
            <a:avLst/>
          </a:prstGeom>
          <a:solidFill>
            <a:srgbClr val="1D9DD4"/>
          </a:solidFill>
          <a:ln w="12700">
            <a:solidFill>
              <a:srgbClr val="1D9DD4"/>
            </a:solidFill>
            <a:prstDash val="solid"/>
          </a:ln>
        </p:spPr>
      </p:sp>
      <p:sp>
        <p:nvSpPr>
          <p:cNvPr id="9" name="Text 7"/>
          <p:cNvSpPr/>
          <p:nvPr/>
        </p:nvSpPr>
        <p:spPr>
          <a:xfrm>
            <a:off x="795528" y="3794760"/>
            <a:ext cx="2423160" cy="713232"/>
          </a:xfrm>
          <a:prstGeom prst="rect">
            <a:avLst/>
          </a:prstGeom>
          <a:noFill/>
          <a:ln/>
        </p:spPr>
        <p:txBody>
          <a:bodyPr wrap="square" rtlCol="0" anchor="ctr"/>
          <a:lstStyle/>
          <a:p>
            <a:pPr algn="ctr" indent="0" marL="0">
              <a:buNone/>
            </a:pPr>
            <a:r>
              <a:rPr lang="en-US" sz="1250" b="1" dirty="0">
                <a:solidFill>
                  <a:srgbClr val="FFFFFF"/>
                </a:solidFill>
                <a:latin typeface="Helvetica Neue" pitchFamily="34" charset="0"/>
                <a:ea typeface="Helvetica Neue" pitchFamily="34" charset="-122"/>
                <a:cs typeface="Helvetica Neue" pitchFamily="34" charset="-120"/>
              </a:rPr>
              <a:t>Supercrose®</a:t>
            </a:r>
            <a:endParaRPr lang="en-US" sz="1250" dirty="0"/>
          </a:p>
        </p:txBody>
      </p:sp>
      <p:sp>
        <p:nvSpPr>
          <p:cNvPr id="10" name="Shape 8"/>
          <p:cNvSpPr/>
          <p:nvPr/>
        </p:nvSpPr>
        <p:spPr>
          <a:xfrm>
            <a:off x="3429000" y="3794760"/>
            <a:ext cx="2606040" cy="713232"/>
          </a:xfrm>
          <a:prstGeom prst="rect">
            <a:avLst/>
          </a:prstGeom>
          <a:solidFill>
            <a:srgbClr val="8D523E"/>
          </a:solidFill>
          <a:ln w="12700">
            <a:solidFill>
              <a:srgbClr val="8D523E"/>
            </a:solidFill>
            <a:prstDash val="solid"/>
          </a:ln>
        </p:spPr>
      </p:sp>
      <p:sp>
        <p:nvSpPr>
          <p:cNvPr id="11" name="Text 9"/>
          <p:cNvSpPr/>
          <p:nvPr/>
        </p:nvSpPr>
        <p:spPr>
          <a:xfrm>
            <a:off x="3520440" y="3794760"/>
            <a:ext cx="2423160" cy="713232"/>
          </a:xfrm>
          <a:prstGeom prst="rect">
            <a:avLst/>
          </a:prstGeom>
          <a:noFill/>
          <a:ln/>
        </p:spPr>
        <p:txBody>
          <a:bodyPr wrap="square" rtlCol="0" anchor="ctr"/>
          <a:lstStyle/>
          <a:p>
            <a:pPr algn="ctr" indent="0" marL="0">
              <a:buNone/>
            </a:pPr>
            <a:r>
              <a:rPr lang="en-US" sz="1250" b="1" dirty="0">
                <a:solidFill>
                  <a:srgbClr val="FFFFFF"/>
                </a:solidFill>
                <a:latin typeface="Helvetica Neue" pitchFamily="34" charset="0"/>
                <a:ea typeface="Helvetica Neue" pitchFamily="34" charset="-122"/>
                <a:cs typeface="Helvetica Neue" pitchFamily="34" charset="-120"/>
              </a:rPr>
              <a:t>Chocolate Reimagined®</a:t>
            </a:r>
            <a:endParaRPr lang="en-US" sz="1250" dirty="0"/>
          </a:p>
        </p:txBody>
      </p:sp>
      <p:sp>
        <p:nvSpPr>
          <p:cNvPr id="12" name="Shape 10"/>
          <p:cNvSpPr/>
          <p:nvPr/>
        </p:nvSpPr>
        <p:spPr>
          <a:xfrm>
            <a:off x="6153912" y="3794760"/>
            <a:ext cx="2606040" cy="713232"/>
          </a:xfrm>
          <a:prstGeom prst="rect">
            <a:avLst/>
          </a:prstGeom>
          <a:solidFill>
            <a:srgbClr val="5F2D1F"/>
          </a:solidFill>
          <a:ln w="12700">
            <a:solidFill>
              <a:srgbClr val="5F2D1F"/>
            </a:solidFill>
            <a:prstDash val="solid"/>
          </a:ln>
        </p:spPr>
      </p:sp>
      <p:sp>
        <p:nvSpPr>
          <p:cNvPr id="13" name="Text 11"/>
          <p:cNvSpPr/>
          <p:nvPr/>
        </p:nvSpPr>
        <p:spPr>
          <a:xfrm>
            <a:off x="6245352" y="3794760"/>
            <a:ext cx="2423160" cy="713232"/>
          </a:xfrm>
          <a:prstGeom prst="rect">
            <a:avLst/>
          </a:prstGeom>
          <a:noFill/>
          <a:ln/>
        </p:spPr>
        <p:txBody>
          <a:bodyPr wrap="square" rtlCol="0" anchor="ctr"/>
          <a:lstStyle/>
          <a:p>
            <a:pPr algn="ctr" indent="0" marL="0">
              <a:buNone/>
            </a:pPr>
            <a:r>
              <a:rPr lang="en-US" sz="1250" b="1" dirty="0">
                <a:solidFill>
                  <a:srgbClr val="FFFFFF"/>
                </a:solidFill>
                <a:latin typeface="Helvetica Neue" pitchFamily="34" charset="0"/>
                <a:ea typeface="Helvetica Neue" pitchFamily="34" charset="-122"/>
                <a:cs typeface="Helvetica Neue" pitchFamily="34" charset="-120"/>
              </a:rPr>
              <a:t>Brownies Reimagined®</a:t>
            </a:r>
            <a:endParaRPr lang="en-US" sz="1250" dirty="0"/>
          </a:p>
        </p:txBody>
      </p:sp>
      <p:sp>
        <p:nvSpPr>
          <p:cNvPr id="14" name="Shape 12"/>
          <p:cNvSpPr/>
          <p:nvPr/>
        </p:nvSpPr>
        <p:spPr>
          <a:xfrm>
            <a:off x="8878824" y="3794760"/>
            <a:ext cx="2606040" cy="713232"/>
          </a:xfrm>
          <a:prstGeom prst="rect">
            <a:avLst/>
          </a:prstGeom>
          <a:solidFill>
            <a:srgbClr val="E47E26"/>
          </a:solidFill>
          <a:ln w="12700">
            <a:solidFill>
              <a:srgbClr val="E47E26"/>
            </a:solidFill>
            <a:prstDash val="solid"/>
          </a:ln>
        </p:spPr>
      </p:sp>
      <p:sp>
        <p:nvSpPr>
          <p:cNvPr id="15" name="Text 13"/>
          <p:cNvSpPr/>
          <p:nvPr/>
        </p:nvSpPr>
        <p:spPr>
          <a:xfrm>
            <a:off x="8970264" y="3794760"/>
            <a:ext cx="2423160" cy="713232"/>
          </a:xfrm>
          <a:prstGeom prst="rect">
            <a:avLst/>
          </a:prstGeom>
          <a:noFill/>
          <a:ln/>
        </p:spPr>
        <p:txBody>
          <a:bodyPr wrap="square" rtlCol="0" anchor="ctr"/>
          <a:lstStyle/>
          <a:p>
            <a:pPr algn="ctr" indent="0" marL="0">
              <a:buNone/>
            </a:pPr>
            <a:r>
              <a:rPr lang="en-US" sz="1250" b="1" dirty="0">
                <a:solidFill>
                  <a:srgbClr val="FFFFFF"/>
                </a:solidFill>
                <a:latin typeface="Helvetica Neue" pitchFamily="34" charset="0"/>
                <a:ea typeface="Helvetica Neue" pitchFamily="34" charset="-122"/>
                <a:cs typeface="Helvetica Neue" pitchFamily="34" charset="-120"/>
              </a:rPr>
              <a:t>Fiber Reimagined®</a:t>
            </a:r>
            <a:endParaRPr lang="en-US" sz="1250" dirty="0"/>
          </a:p>
        </p:txBody>
      </p:sp>
      <p:sp>
        <p:nvSpPr>
          <p:cNvPr id="16" name="Shape 14"/>
          <p:cNvSpPr/>
          <p:nvPr/>
        </p:nvSpPr>
        <p:spPr>
          <a:xfrm>
            <a:off x="704088" y="4626864"/>
            <a:ext cx="2606040" cy="713232"/>
          </a:xfrm>
          <a:prstGeom prst="rect">
            <a:avLst/>
          </a:prstGeom>
          <a:solidFill>
            <a:srgbClr val="4F7D9C"/>
          </a:solidFill>
          <a:ln w="12700">
            <a:solidFill>
              <a:srgbClr val="4F7D9C"/>
            </a:solidFill>
            <a:prstDash val="solid"/>
          </a:ln>
        </p:spPr>
      </p:sp>
      <p:sp>
        <p:nvSpPr>
          <p:cNvPr id="17" name="Text 15"/>
          <p:cNvSpPr/>
          <p:nvPr/>
        </p:nvSpPr>
        <p:spPr>
          <a:xfrm>
            <a:off x="795528" y="4626864"/>
            <a:ext cx="2423160" cy="713232"/>
          </a:xfrm>
          <a:prstGeom prst="rect">
            <a:avLst/>
          </a:prstGeom>
          <a:noFill/>
          <a:ln/>
        </p:spPr>
        <p:txBody>
          <a:bodyPr wrap="square" rtlCol="0" anchor="ctr"/>
          <a:lstStyle/>
          <a:p>
            <a:pPr algn="ctr" indent="0" marL="0">
              <a:buNone/>
            </a:pPr>
            <a:r>
              <a:rPr lang="en-US" sz="1250" b="1" dirty="0">
                <a:solidFill>
                  <a:srgbClr val="FFFFFF"/>
                </a:solidFill>
                <a:latin typeface="Helvetica Neue" pitchFamily="34" charset="0"/>
                <a:ea typeface="Helvetica Neue" pitchFamily="34" charset="-122"/>
                <a:cs typeface="Helvetica Neue" pitchFamily="34" charset="-120"/>
              </a:rPr>
              <a:t>Gummies Reimagined®</a:t>
            </a:r>
            <a:endParaRPr lang="en-US" sz="1250" dirty="0"/>
          </a:p>
        </p:txBody>
      </p:sp>
      <p:sp>
        <p:nvSpPr>
          <p:cNvPr id="18" name="Shape 16"/>
          <p:cNvSpPr/>
          <p:nvPr/>
        </p:nvSpPr>
        <p:spPr>
          <a:xfrm>
            <a:off x="3429000" y="4626864"/>
            <a:ext cx="2606040" cy="713232"/>
          </a:xfrm>
          <a:prstGeom prst="rect">
            <a:avLst/>
          </a:prstGeom>
          <a:solidFill>
            <a:srgbClr val="9C5B3F"/>
          </a:solidFill>
          <a:ln w="12700">
            <a:solidFill>
              <a:srgbClr val="9C5B3F"/>
            </a:solidFill>
            <a:prstDash val="solid"/>
          </a:ln>
        </p:spPr>
      </p:sp>
      <p:sp>
        <p:nvSpPr>
          <p:cNvPr id="19" name="Text 17"/>
          <p:cNvSpPr/>
          <p:nvPr/>
        </p:nvSpPr>
        <p:spPr>
          <a:xfrm>
            <a:off x="3520440" y="4626864"/>
            <a:ext cx="2423160" cy="713232"/>
          </a:xfrm>
          <a:prstGeom prst="rect">
            <a:avLst/>
          </a:prstGeom>
          <a:noFill/>
          <a:ln/>
        </p:spPr>
        <p:txBody>
          <a:bodyPr wrap="square" rtlCol="0" anchor="ctr"/>
          <a:lstStyle/>
          <a:p>
            <a:pPr algn="ctr" indent="0" marL="0">
              <a:buNone/>
            </a:pPr>
            <a:r>
              <a:rPr lang="en-US" sz="1250" b="1" dirty="0">
                <a:solidFill>
                  <a:srgbClr val="FFFFFF"/>
                </a:solidFill>
                <a:latin typeface="Helvetica Neue" pitchFamily="34" charset="0"/>
                <a:ea typeface="Helvetica Neue" pitchFamily="34" charset="-122"/>
                <a:cs typeface="Helvetica Neue" pitchFamily="34" charset="-120"/>
              </a:rPr>
              <a:t>Cereal Reimagined®</a:t>
            </a:r>
            <a:endParaRPr lang="en-US" sz="1250" dirty="0"/>
          </a:p>
        </p:txBody>
      </p:sp>
      <p:sp>
        <p:nvSpPr>
          <p:cNvPr id="20" name="Shape 18"/>
          <p:cNvSpPr/>
          <p:nvPr/>
        </p:nvSpPr>
        <p:spPr>
          <a:xfrm>
            <a:off x="6153912" y="4626864"/>
            <a:ext cx="2606040" cy="713232"/>
          </a:xfrm>
          <a:prstGeom prst="rect">
            <a:avLst/>
          </a:prstGeom>
          <a:solidFill>
            <a:srgbClr val="E69B24"/>
          </a:solidFill>
          <a:ln w="12700">
            <a:solidFill>
              <a:srgbClr val="E69B24"/>
            </a:solidFill>
            <a:prstDash val="solid"/>
          </a:ln>
        </p:spPr>
      </p:sp>
      <p:sp>
        <p:nvSpPr>
          <p:cNvPr id="21" name="Text 19"/>
          <p:cNvSpPr/>
          <p:nvPr/>
        </p:nvSpPr>
        <p:spPr>
          <a:xfrm>
            <a:off x="6245352" y="4626864"/>
            <a:ext cx="2423160" cy="713232"/>
          </a:xfrm>
          <a:prstGeom prst="rect">
            <a:avLst/>
          </a:prstGeom>
          <a:noFill/>
          <a:ln/>
        </p:spPr>
        <p:txBody>
          <a:bodyPr wrap="square" rtlCol="0" anchor="ctr"/>
          <a:lstStyle/>
          <a:p>
            <a:pPr algn="ctr" indent="0" marL="0">
              <a:buNone/>
            </a:pPr>
            <a:r>
              <a:rPr lang="en-US" sz="1250" b="1" dirty="0">
                <a:solidFill>
                  <a:srgbClr val="FFFFFF"/>
                </a:solidFill>
                <a:latin typeface="Helvetica Neue" pitchFamily="34" charset="0"/>
                <a:ea typeface="Helvetica Neue" pitchFamily="34" charset="-122"/>
                <a:cs typeface="Helvetica Neue" pitchFamily="34" charset="-120"/>
              </a:rPr>
              <a:t>Sweets Reimagined®</a:t>
            </a:r>
            <a:endParaRPr lang="en-US" sz="1250" dirty="0"/>
          </a:p>
        </p:txBody>
      </p:sp>
      <p:sp>
        <p:nvSpPr>
          <p:cNvPr id="22" name="Shape 20"/>
          <p:cNvSpPr/>
          <p:nvPr/>
        </p:nvSpPr>
        <p:spPr>
          <a:xfrm>
            <a:off x="8878824" y="4626864"/>
            <a:ext cx="2606040" cy="713232"/>
          </a:xfrm>
          <a:prstGeom prst="rect">
            <a:avLst/>
          </a:prstGeom>
          <a:solidFill>
            <a:srgbClr val="C94C6A"/>
          </a:solidFill>
          <a:ln w="12700">
            <a:solidFill>
              <a:srgbClr val="C94C6A"/>
            </a:solidFill>
            <a:prstDash val="solid"/>
          </a:ln>
        </p:spPr>
      </p:sp>
      <p:sp>
        <p:nvSpPr>
          <p:cNvPr id="23" name="Text 21"/>
          <p:cNvSpPr/>
          <p:nvPr/>
        </p:nvSpPr>
        <p:spPr>
          <a:xfrm>
            <a:off x="8970264" y="4626864"/>
            <a:ext cx="2423160" cy="713232"/>
          </a:xfrm>
          <a:prstGeom prst="rect">
            <a:avLst/>
          </a:prstGeom>
          <a:noFill/>
          <a:ln/>
        </p:spPr>
        <p:txBody>
          <a:bodyPr wrap="square" rtlCol="0" anchor="ctr"/>
          <a:lstStyle/>
          <a:p>
            <a:pPr algn="ctr" indent="0" marL="0">
              <a:buNone/>
            </a:pPr>
            <a:r>
              <a:rPr lang="en-US" sz="1250" b="1" dirty="0">
                <a:solidFill>
                  <a:srgbClr val="FFFFFF"/>
                </a:solidFill>
                <a:latin typeface="Helvetica Neue" pitchFamily="34" charset="0"/>
                <a:ea typeface="Helvetica Neue" pitchFamily="34" charset="-122"/>
                <a:cs typeface="Helvetica Neue" pitchFamily="34" charset="-120"/>
              </a:rPr>
              <a:t>Collagen Reimagined™</a:t>
            </a:r>
            <a:endParaRPr lang="en-US" sz="1250" dirty="0"/>
          </a:p>
        </p:txBody>
      </p:sp>
      <p:sp>
        <p:nvSpPr>
          <p:cNvPr id="24" name="Shape 22"/>
          <p:cNvSpPr/>
          <p:nvPr/>
        </p:nvSpPr>
        <p:spPr>
          <a:xfrm>
            <a:off x="704088" y="5458968"/>
            <a:ext cx="2606040" cy="713232"/>
          </a:xfrm>
          <a:prstGeom prst="rect">
            <a:avLst/>
          </a:prstGeom>
          <a:solidFill>
            <a:srgbClr val="4582C3"/>
          </a:solidFill>
          <a:ln w="12700">
            <a:solidFill>
              <a:srgbClr val="4582C3"/>
            </a:solidFill>
            <a:prstDash val="solid"/>
          </a:ln>
        </p:spPr>
      </p:sp>
      <p:sp>
        <p:nvSpPr>
          <p:cNvPr id="25" name="Text 23"/>
          <p:cNvSpPr/>
          <p:nvPr/>
        </p:nvSpPr>
        <p:spPr>
          <a:xfrm>
            <a:off x="795528" y="5458968"/>
            <a:ext cx="2423160" cy="713232"/>
          </a:xfrm>
          <a:prstGeom prst="rect">
            <a:avLst/>
          </a:prstGeom>
          <a:noFill/>
          <a:ln/>
        </p:spPr>
        <p:txBody>
          <a:bodyPr wrap="square" rtlCol="0" anchor="ctr"/>
          <a:lstStyle/>
          <a:p>
            <a:pPr algn="ctr" indent="0" marL="0">
              <a:buNone/>
            </a:pPr>
            <a:r>
              <a:rPr lang="en-US" sz="1250" b="1" dirty="0">
                <a:solidFill>
                  <a:srgbClr val="FFFFFF"/>
                </a:solidFill>
                <a:latin typeface="Helvetica Neue" pitchFamily="34" charset="0"/>
                <a:ea typeface="Helvetica Neue" pitchFamily="34" charset="-122"/>
                <a:cs typeface="Helvetica Neue" pitchFamily="34" charset="-120"/>
              </a:rPr>
              <a:t>Creatine Reimagined™</a:t>
            </a:r>
            <a:endParaRPr lang="en-US" sz="1250" dirty="0"/>
          </a:p>
        </p:txBody>
      </p:sp>
      <p:sp>
        <p:nvSpPr>
          <p:cNvPr id="26" name="Shape 24"/>
          <p:cNvSpPr/>
          <p:nvPr/>
        </p:nvSpPr>
        <p:spPr>
          <a:xfrm>
            <a:off x="3429000" y="5458968"/>
            <a:ext cx="2606040" cy="713232"/>
          </a:xfrm>
          <a:prstGeom prst="rect">
            <a:avLst/>
          </a:prstGeom>
          <a:solidFill>
            <a:srgbClr val="4F5A66"/>
          </a:solidFill>
          <a:ln w="12700">
            <a:solidFill>
              <a:srgbClr val="4F5A66"/>
            </a:solidFill>
            <a:prstDash val="solid"/>
          </a:ln>
        </p:spPr>
      </p:sp>
      <p:sp>
        <p:nvSpPr>
          <p:cNvPr id="27" name="Text 25"/>
          <p:cNvSpPr/>
          <p:nvPr/>
        </p:nvSpPr>
        <p:spPr>
          <a:xfrm>
            <a:off x="3520440" y="5458968"/>
            <a:ext cx="2423160" cy="713232"/>
          </a:xfrm>
          <a:prstGeom prst="rect">
            <a:avLst/>
          </a:prstGeom>
          <a:noFill/>
          <a:ln/>
        </p:spPr>
        <p:txBody>
          <a:bodyPr wrap="square" rtlCol="0" anchor="ctr"/>
          <a:lstStyle/>
          <a:p>
            <a:pPr algn="ctr" indent="0" marL="0">
              <a:buNone/>
            </a:pPr>
            <a:r>
              <a:rPr lang="en-US" sz="1250" b="1" dirty="0">
                <a:solidFill>
                  <a:srgbClr val="FFFFFF"/>
                </a:solidFill>
                <a:latin typeface="Helvetica Neue" pitchFamily="34" charset="0"/>
                <a:ea typeface="Helvetica Neue" pitchFamily="34" charset="-122"/>
                <a:cs typeface="Helvetica Neue" pitchFamily="34" charset="-120"/>
              </a:rPr>
              <a:t>Toothpaste Reimagined™</a:t>
            </a:r>
            <a:endParaRPr lang="en-US" sz="1250" dirty="0"/>
          </a:p>
        </p:txBody>
      </p:sp>
      <p:sp>
        <p:nvSpPr>
          <p:cNvPr id="28" name="Shape 26"/>
          <p:cNvSpPr/>
          <p:nvPr/>
        </p:nvSpPr>
        <p:spPr>
          <a:xfrm>
            <a:off x="6153912" y="5458968"/>
            <a:ext cx="2606040" cy="713232"/>
          </a:xfrm>
          <a:prstGeom prst="rect">
            <a:avLst/>
          </a:prstGeom>
          <a:solidFill>
            <a:srgbClr val="4F5A66"/>
          </a:solidFill>
          <a:ln w="12700">
            <a:solidFill>
              <a:srgbClr val="4F5A66"/>
            </a:solidFill>
            <a:prstDash val="solid"/>
          </a:ln>
        </p:spPr>
      </p:sp>
      <p:sp>
        <p:nvSpPr>
          <p:cNvPr id="29" name="Text 27"/>
          <p:cNvSpPr/>
          <p:nvPr/>
        </p:nvSpPr>
        <p:spPr>
          <a:xfrm>
            <a:off x="6245352" y="5458968"/>
            <a:ext cx="2423160" cy="713232"/>
          </a:xfrm>
          <a:prstGeom prst="rect">
            <a:avLst/>
          </a:prstGeom>
          <a:noFill/>
          <a:ln/>
        </p:spPr>
        <p:txBody>
          <a:bodyPr wrap="square" rtlCol="0" anchor="ctr"/>
          <a:lstStyle/>
          <a:p>
            <a:pPr algn="ctr" indent="0" marL="0">
              <a:buNone/>
            </a:pPr>
            <a:r>
              <a:rPr lang="en-US" sz="1250" b="1" dirty="0">
                <a:solidFill>
                  <a:srgbClr val="FFFFFF"/>
                </a:solidFill>
                <a:latin typeface="Helvetica Neue" pitchFamily="34" charset="0"/>
                <a:ea typeface="Helvetica Neue" pitchFamily="34" charset="-122"/>
                <a:cs typeface="Helvetica Neue" pitchFamily="34" charset="-120"/>
              </a:rPr>
              <a:t>Treats Reimagined™</a:t>
            </a:r>
            <a:endParaRPr lang="en-US" sz="1250" dirty="0"/>
          </a:p>
        </p:txBody>
      </p:sp>
      <p:sp>
        <p:nvSpPr>
          <p:cNvPr id="30" name="Shape 28"/>
          <p:cNvSpPr/>
          <p:nvPr/>
        </p:nvSpPr>
        <p:spPr>
          <a:xfrm>
            <a:off x="8878824" y="5458968"/>
            <a:ext cx="2606040" cy="713232"/>
          </a:xfrm>
          <a:prstGeom prst="rect">
            <a:avLst/>
          </a:prstGeom>
          <a:solidFill>
            <a:srgbClr val="4F5A66"/>
          </a:solidFill>
          <a:ln w="12700">
            <a:solidFill>
              <a:srgbClr val="4F5A66"/>
            </a:solidFill>
            <a:prstDash val="solid"/>
          </a:ln>
        </p:spPr>
      </p:sp>
      <p:sp>
        <p:nvSpPr>
          <p:cNvPr id="31" name="Text 29"/>
          <p:cNvSpPr/>
          <p:nvPr/>
        </p:nvSpPr>
        <p:spPr>
          <a:xfrm>
            <a:off x="8970264" y="5458968"/>
            <a:ext cx="2423160" cy="713232"/>
          </a:xfrm>
          <a:prstGeom prst="rect">
            <a:avLst/>
          </a:prstGeom>
          <a:noFill/>
          <a:ln/>
        </p:spPr>
        <p:txBody>
          <a:bodyPr wrap="square" rtlCol="0" anchor="ctr"/>
          <a:lstStyle/>
          <a:p>
            <a:pPr algn="ctr" indent="0" marL="0">
              <a:buNone/>
            </a:pPr>
            <a:r>
              <a:rPr lang="en-US" sz="1250" b="1" dirty="0">
                <a:solidFill>
                  <a:srgbClr val="FFFFFF"/>
                </a:solidFill>
                <a:latin typeface="Helvetica Neue" pitchFamily="34" charset="0"/>
                <a:ea typeface="Helvetica Neue" pitchFamily="34" charset="-122"/>
                <a:cs typeface="Helvetica Neue" pitchFamily="34" charset="-120"/>
              </a:rPr>
              <a:t>Seltzer Reimagined™</a:t>
            </a:r>
            <a:endParaRPr lang="en-US" sz="1250" dirty="0"/>
          </a:p>
        </p:txBody>
      </p:sp>
      <p:sp>
        <p:nvSpPr>
          <p:cNvPr id="32" name="Text 30"/>
          <p:cNvSpPr/>
          <p:nvPr/>
        </p:nvSpPr>
        <p:spPr>
          <a:xfrm>
            <a:off x="548640" y="6217920"/>
            <a:ext cx="10972800" cy="365760"/>
          </a:xfrm>
          <a:prstGeom prst="rect">
            <a:avLst/>
          </a:prstGeom>
          <a:noFill/>
          <a:ln/>
        </p:spPr>
        <p:txBody>
          <a:bodyPr wrap="square" rtlCol="0" anchor="ctr"/>
          <a:lstStyle/>
          <a:p>
            <a:pPr algn="ctr" indent="0" marL="0">
              <a:buNone/>
            </a:pPr>
            <a:r>
              <a:rPr lang="en-US" sz="1400" i="1" dirty="0">
                <a:solidFill>
                  <a:srgbClr val="8D523E"/>
                </a:solidFill>
                <a:latin typeface="Helvetica Neue" pitchFamily="34" charset="0"/>
                <a:ea typeface="Helvetica Neue" pitchFamily="34" charset="-122"/>
                <a:cs typeface="Helvetica Neue" pitchFamily="34" charset="-120"/>
              </a:rPr>
              <a:t>"Not a claim. Not a certification. A proprietary standard."</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365760"/>
            <a:ext cx="10972800" cy="274320"/>
          </a:xfrm>
          <a:prstGeom prst="rect">
            <a:avLst/>
          </a:prstGeom>
          <a:noFill/>
          <a:ln/>
        </p:spPr>
        <p:txBody>
          <a:bodyPr wrap="square" rtlCol="0" anchor="ctr"/>
          <a:lstStyle/>
          <a:p>
            <a:pPr indent="0" marL="0">
              <a:buNone/>
            </a:pPr>
            <a:r>
              <a:rPr lang="en-US" sz="1000" spc="400" kern="0" dirty="0">
                <a:solidFill>
                  <a:srgbClr val="4F5A66"/>
                </a:solidFill>
                <a:latin typeface="Helvetica Neue" pitchFamily="34" charset="0"/>
                <a:ea typeface="Helvetica Neue" pitchFamily="34" charset="-122"/>
                <a:cs typeface="Helvetica Neue" pitchFamily="34" charset="-120"/>
              </a:rPr>
              <a:t>03  ·  THE VOICE</a:t>
            </a:r>
            <a:endParaRPr lang="en-US" sz="1000" dirty="0"/>
          </a:p>
        </p:txBody>
      </p:sp>
      <p:sp>
        <p:nvSpPr>
          <p:cNvPr id="3" name="Text 1"/>
          <p:cNvSpPr/>
          <p:nvPr/>
        </p:nvSpPr>
        <p:spPr>
          <a:xfrm>
            <a:off x="548640" y="777240"/>
            <a:ext cx="10972800" cy="914400"/>
          </a:xfrm>
          <a:prstGeom prst="rect">
            <a:avLst/>
          </a:prstGeom>
          <a:noFill/>
          <a:ln/>
        </p:spPr>
        <p:txBody>
          <a:bodyPr wrap="square" rtlCol="0" anchor="ctr"/>
          <a:lstStyle/>
          <a:p>
            <a:pPr indent="0" marL="0">
              <a:buNone/>
            </a:pPr>
            <a:r>
              <a:rPr lang="en-US" sz="3600" b="1" dirty="0">
                <a:solidFill>
                  <a:srgbClr val="1A1A1A"/>
                </a:solidFill>
                <a:latin typeface="Helvetica Neue" pitchFamily="34" charset="0"/>
                <a:ea typeface="Helvetica Neue" pitchFamily="34" charset="-122"/>
                <a:cs typeface="Helvetica Neue" pitchFamily="34" charset="-120"/>
              </a:rPr>
              <a:t>We didn't pick a voice. We engineered one.</a:t>
            </a:r>
            <a:endParaRPr lang="en-US" sz="3600" dirty="0"/>
          </a:p>
        </p:txBody>
      </p:sp>
      <p:sp>
        <p:nvSpPr>
          <p:cNvPr id="4" name="Text 2"/>
          <p:cNvSpPr/>
          <p:nvPr/>
        </p:nvSpPr>
        <p:spPr>
          <a:xfrm>
            <a:off x="548640" y="1737360"/>
            <a:ext cx="10972800" cy="457200"/>
          </a:xfrm>
          <a:prstGeom prst="rect">
            <a:avLst/>
          </a:prstGeom>
          <a:noFill/>
          <a:ln/>
        </p:spPr>
        <p:txBody>
          <a:bodyPr wrap="square" rtlCol="0" anchor="ctr"/>
          <a:lstStyle/>
          <a:p>
            <a:pPr indent="0" marL="0">
              <a:buNone/>
            </a:pPr>
            <a:r>
              <a:rPr lang="en-US" sz="1700" dirty="0">
                <a:solidFill>
                  <a:srgbClr val="4F5A66"/>
                </a:solidFill>
                <a:latin typeface="Helvetica Neue" pitchFamily="34" charset="0"/>
                <a:ea typeface="Helvetica Neue" pitchFamily="34" charset="-122"/>
                <a:cs typeface="Helvetica Neue" pitchFamily="34" charset="-120"/>
              </a:rPr>
              <a:t>One unified BSFN voice. Two registers, blended continuously by context.</a:t>
            </a:r>
            <a:endParaRPr lang="en-US" sz="1700" dirty="0"/>
          </a:p>
        </p:txBody>
      </p:sp>
      <p:sp>
        <p:nvSpPr>
          <p:cNvPr id="5" name="Shape 3"/>
          <p:cNvSpPr/>
          <p:nvPr/>
        </p:nvSpPr>
        <p:spPr>
          <a:xfrm>
            <a:off x="548640" y="2697480"/>
            <a:ext cx="7744968" cy="594360"/>
          </a:xfrm>
          <a:prstGeom prst="rect">
            <a:avLst/>
          </a:prstGeom>
          <a:solidFill>
            <a:srgbClr val="0E1A24"/>
          </a:solidFill>
          <a:ln w="12700">
            <a:solidFill>
              <a:srgbClr val="0E1A24"/>
            </a:solidFill>
            <a:prstDash val="solid"/>
          </a:ln>
        </p:spPr>
      </p:sp>
      <p:sp>
        <p:nvSpPr>
          <p:cNvPr id="6" name="Shape 4"/>
          <p:cNvSpPr/>
          <p:nvPr/>
        </p:nvSpPr>
        <p:spPr>
          <a:xfrm>
            <a:off x="8293608" y="2697480"/>
            <a:ext cx="3319272" cy="594360"/>
          </a:xfrm>
          <a:prstGeom prst="rect">
            <a:avLst/>
          </a:prstGeom>
          <a:solidFill>
            <a:srgbClr val="1D9DD4"/>
          </a:solidFill>
          <a:ln w="12700">
            <a:solidFill>
              <a:srgbClr val="1D9DD4"/>
            </a:solidFill>
            <a:prstDash val="solid"/>
          </a:ln>
        </p:spPr>
      </p:sp>
      <p:sp>
        <p:nvSpPr>
          <p:cNvPr id="7" name="Text 5"/>
          <p:cNvSpPr/>
          <p:nvPr/>
        </p:nvSpPr>
        <p:spPr>
          <a:xfrm>
            <a:off x="548640" y="2697480"/>
            <a:ext cx="7744968" cy="594360"/>
          </a:xfrm>
          <a:prstGeom prst="rect">
            <a:avLst/>
          </a:prstGeom>
          <a:noFill/>
          <a:ln/>
        </p:spPr>
        <p:txBody>
          <a:bodyPr wrap="square" rtlCol="0" anchor="ctr"/>
          <a:lstStyle/>
          <a:p>
            <a:pPr algn="ctr" indent="0" marL="0">
              <a:buNone/>
            </a:pPr>
            <a:r>
              <a:rPr lang="en-US" sz="1600" b="1" spc="400" kern="0" dirty="0">
                <a:solidFill>
                  <a:srgbClr val="FFFFFF"/>
                </a:solidFill>
                <a:latin typeface="Helvetica Neue" pitchFamily="34" charset="0"/>
                <a:ea typeface="Helvetica Neue" pitchFamily="34" charset="-122"/>
                <a:cs typeface="Helvetica Neue" pitchFamily="34" charset="-120"/>
              </a:rPr>
              <a:t>70% AUTHORITY</a:t>
            </a:r>
            <a:endParaRPr lang="en-US" sz="1600" dirty="0"/>
          </a:p>
        </p:txBody>
      </p:sp>
      <p:sp>
        <p:nvSpPr>
          <p:cNvPr id="8" name="Text 6"/>
          <p:cNvSpPr/>
          <p:nvPr/>
        </p:nvSpPr>
        <p:spPr>
          <a:xfrm>
            <a:off x="8293608" y="2697480"/>
            <a:ext cx="3319272" cy="594360"/>
          </a:xfrm>
          <a:prstGeom prst="rect">
            <a:avLst/>
          </a:prstGeom>
          <a:noFill/>
          <a:ln/>
        </p:spPr>
        <p:txBody>
          <a:bodyPr wrap="square" rtlCol="0" anchor="ctr"/>
          <a:lstStyle/>
          <a:p>
            <a:pPr algn="ctr" indent="0" marL="0">
              <a:buNone/>
            </a:pPr>
            <a:r>
              <a:rPr lang="en-US" sz="1600" b="1" spc="400" kern="0" dirty="0">
                <a:solidFill>
                  <a:srgbClr val="FFFFFF"/>
                </a:solidFill>
                <a:latin typeface="Helvetica Neue" pitchFamily="34" charset="0"/>
                <a:ea typeface="Helvetica Neue" pitchFamily="34" charset="-122"/>
                <a:cs typeface="Helvetica Neue" pitchFamily="34" charset="-120"/>
              </a:rPr>
              <a:t>30% SHERPA</a:t>
            </a:r>
            <a:endParaRPr lang="en-US" sz="1600" dirty="0"/>
          </a:p>
        </p:txBody>
      </p:sp>
      <p:sp>
        <p:nvSpPr>
          <p:cNvPr id="9" name="Text 7"/>
          <p:cNvSpPr/>
          <p:nvPr/>
        </p:nvSpPr>
        <p:spPr>
          <a:xfrm>
            <a:off x="548640" y="3657600"/>
            <a:ext cx="5440680" cy="320040"/>
          </a:xfrm>
          <a:prstGeom prst="rect">
            <a:avLst/>
          </a:prstGeom>
          <a:noFill/>
          <a:ln/>
        </p:spPr>
        <p:txBody>
          <a:bodyPr wrap="square" rtlCol="0" anchor="ctr"/>
          <a:lstStyle/>
          <a:p>
            <a:pPr indent="0" marL="0">
              <a:buNone/>
            </a:pPr>
            <a:r>
              <a:rPr lang="en-US" sz="1100" b="1" spc="400" kern="0" dirty="0">
                <a:solidFill>
                  <a:srgbClr val="0E1A24"/>
                </a:solidFill>
                <a:latin typeface="Helvetica Neue" pitchFamily="34" charset="0"/>
                <a:ea typeface="Helvetica Neue" pitchFamily="34" charset="-122"/>
                <a:cs typeface="Helvetica Neue" pitchFamily="34" charset="-120"/>
              </a:rPr>
              <a:t>AUTHORITY</a:t>
            </a:r>
            <a:endParaRPr lang="en-US" sz="1100" dirty="0"/>
          </a:p>
        </p:txBody>
      </p:sp>
      <p:sp>
        <p:nvSpPr>
          <p:cNvPr id="10" name="Text 8"/>
          <p:cNvSpPr/>
          <p:nvPr/>
        </p:nvSpPr>
        <p:spPr>
          <a:xfrm>
            <a:off x="548640" y="4023360"/>
            <a:ext cx="5440680" cy="1280160"/>
          </a:xfrm>
          <a:prstGeom prst="rect">
            <a:avLst/>
          </a:prstGeom>
          <a:noFill/>
          <a:ln/>
        </p:spPr>
        <p:txBody>
          <a:bodyPr wrap="square" rtlCol="0" anchor="ctr"/>
          <a:lstStyle/>
          <a:p>
            <a:pPr indent="0" marL="0">
              <a:buNone/>
            </a:pPr>
            <a:r>
              <a:rPr lang="en-US" sz="1500" dirty="0">
                <a:solidFill>
                  <a:srgbClr val="1A1A1A"/>
                </a:solidFill>
                <a:latin typeface="Helvetica Neue" pitchFamily="34" charset="0"/>
                <a:ea typeface="Helvetica Neue" pitchFamily="34" charset="-122"/>
                <a:cs typeface="Helvetica Neue" pitchFamily="34" charset="-120"/>
              </a:rPr>
              <a:t>Confident, fact-driven, comparison-led. Specific numbers and side-by-side data. Willing to name competitors in long-form. Short declarative sentences. Receipts, not adjectives.</a:t>
            </a:r>
            <a:endParaRPr lang="en-US" sz="1500" dirty="0"/>
          </a:p>
        </p:txBody>
      </p:sp>
      <p:sp>
        <p:nvSpPr>
          <p:cNvPr id="11" name="Text 9"/>
          <p:cNvSpPr/>
          <p:nvPr/>
        </p:nvSpPr>
        <p:spPr>
          <a:xfrm>
            <a:off x="548640" y="5394960"/>
            <a:ext cx="5440680" cy="548640"/>
          </a:xfrm>
          <a:prstGeom prst="rect">
            <a:avLst/>
          </a:prstGeom>
          <a:noFill/>
          <a:ln/>
        </p:spPr>
        <p:txBody>
          <a:bodyPr wrap="square" rtlCol="0" anchor="ctr"/>
          <a:lstStyle/>
          <a:p>
            <a:pPr indent="0" marL="0">
              <a:buNone/>
            </a:pPr>
            <a:r>
              <a:rPr lang="en-US" sz="1400" i="1" dirty="0">
                <a:solidFill>
                  <a:srgbClr val="4F5A66"/>
                </a:solidFill>
                <a:latin typeface="Helvetica Neue" pitchFamily="34" charset="0"/>
                <a:ea typeface="Helvetica Neue" pitchFamily="34" charset="-122"/>
                <a:cs typeface="Helvetica Neue" pitchFamily="34" charset="-120"/>
              </a:rPr>
              <a:t>Example: "Same fiber. Half the calories. Allulose, not aspartame."</a:t>
            </a:r>
            <a:endParaRPr lang="en-US" sz="1400" dirty="0"/>
          </a:p>
        </p:txBody>
      </p:sp>
      <p:sp>
        <p:nvSpPr>
          <p:cNvPr id="12" name="Text 10"/>
          <p:cNvSpPr/>
          <p:nvPr/>
        </p:nvSpPr>
        <p:spPr>
          <a:xfrm>
            <a:off x="6172200" y="3657600"/>
            <a:ext cx="5440680" cy="320040"/>
          </a:xfrm>
          <a:prstGeom prst="rect">
            <a:avLst/>
          </a:prstGeom>
          <a:noFill/>
          <a:ln/>
        </p:spPr>
        <p:txBody>
          <a:bodyPr wrap="square" rtlCol="0" anchor="ctr"/>
          <a:lstStyle/>
          <a:p>
            <a:pPr indent="0" marL="0">
              <a:buNone/>
            </a:pPr>
            <a:r>
              <a:rPr lang="en-US" sz="1100" b="1" spc="400" kern="0" dirty="0">
                <a:solidFill>
                  <a:srgbClr val="1D9DD4"/>
                </a:solidFill>
                <a:latin typeface="Helvetica Neue" pitchFamily="34" charset="0"/>
                <a:ea typeface="Helvetica Neue" pitchFamily="34" charset="-122"/>
                <a:cs typeface="Helvetica Neue" pitchFamily="34" charset="-120"/>
              </a:rPr>
              <a:t>SHERPA</a:t>
            </a:r>
            <a:endParaRPr lang="en-US" sz="1100" dirty="0"/>
          </a:p>
        </p:txBody>
      </p:sp>
      <p:sp>
        <p:nvSpPr>
          <p:cNvPr id="13" name="Text 11"/>
          <p:cNvSpPr/>
          <p:nvPr/>
        </p:nvSpPr>
        <p:spPr>
          <a:xfrm>
            <a:off x="6172200" y="4023360"/>
            <a:ext cx="5440680" cy="1280160"/>
          </a:xfrm>
          <a:prstGeom prst="rect">
            <a:avLst/>
          </a:prstGeom>
          <a:noFill/>
          <a:ln/>
        </p:spPr>
        <p:txBody>
          <a:bodyPr wrap="square" rtlCol="0" anchor="ctr"/>
          <a:lstStyle/>
          <a:p>
            <a:pPr indent="0" marL="0">
              <a:buNone/>
            </a:pPr>
            <a:r>
              <a:rPr lang="en-US" sz="1500" dirty="0">
                <a:solidFill>
                  <a:srgbClr val="1A1A1A"/>
                </a:solidFill>
                <a:latin typeface="Helvetica Neue" pitchFamily="34" charset="0"/>
                <a:ea typeface="Helvetica Neue" pitchFamily="34" charset="-122"/>
                <a:cs typeface="Helvetica Neue" pitchFamily="34" charset="-120"/>
              </a:rPr>
              <a:t>Warm, witty, premium-with-a-wink. Borrows Magic Spoon's charm and Apple's restraint. Guides the reader without condescension. Reins the Authority voice in just enough.</a:t>
            </a:r>
            <a:endParaRPr lang="en-US" sz="1500" dirty="0"/>
          </a:p>
        </p:txBody>
      </p:sp>
      <p:sp>
        <p:nvSpPr>
          <p:cNvPr id="14" name="Text 12"/>
          <p:cNvSpPr/>
          <p:nvPr/>
        </p:nvSpPr>
        <p:spPr>
          <a:xfrm>
            <a:off x="6172200" y="5394960"/>
            <a:ext cx="5440680" cy="548640"/>
          </a:xfrm>
          <a:prstGeom prst="rect">
            <a:avLst/>
          </a:prstGeom>
          <a:noFill/>
          <a:ln/>
        </p:spPr>
        <p:txBody>
          <a:bodyPr wrap="square" rtlCol="0" anchor="ctr"/>
          <a:lstStyle/>
          <a:p>
            <a:pPr indent="0" marL="0">
              <a:buNone/>
            </a:pPr>
            <a:r>
              <a:rPr lang="en-US" sz="1400" i="1" dirty="0">
                <a:solidFill>
                  <a:srgbClr val="4F5A66"/>
                </a:solidFill>
                <a:latin typeface="Helvetica Neue" pitchFamily="34" charset="0"/>
                <a:ea typeface="Helvetica Neue" pitchFamily="34" charset="-122"/>
                <a:cs typeface="Helvetica Neue" pitchFamily="34" charset="-120"/>
              </a:rPr>
              <a:t>Example: "The treat you don't have to apologize for."</a:t>
            </a:r>
            <a:endParaRPr lang="en-US" sz="1400" dirty="0"/>
          </a:p>
        </p:txBody>
      </p:sp>
      <p:sp>
        <p:nvSpPr>
          <p:cNvPr id="15" name="Text 13"/>
          <p:cNvSpPr/>
          <p:nvPr/>
        </p:nvSpPr>
        <p:spPr>
          <a:xfrm>
            <a:off x="548640" y="6217920"/>
            <a:ext cx="10972800" cy="365760"/>
          </a:xfrm>
          <a:prstGeom prst="rect">
            <a:avLst/>
          </a:prstGeom>
          <a:noFill/>
          <a:ln/>
        </p:spPr>
        <p:txBody>
          <a:bodyPr wrap="square" rtlCol="0" anchor="ctr"/>
          <a:lstStyle/>
          <a:p>
            <a:pPr algn="ctr" indent="0" marL="0">
              <a:buNone/>
            </a:pPr>
            <a:r>
              <a:rPr lang="en-US" sz="1300" i="1" dirty="0">
                <a:solidFill>
                  <a:srgbClr val="8D523E"/>
                </a:solidFill>
                <a:latin typeface="Helvetica Neue" pitchFamily="34" charset="0"/>
                <a:ea typeface="Helvetica Neue" pitchFamily="34" charset="-122"/>
                <a:cs typeface="Helvetica Neue" pitchFamily="34" charset="-120"/>
              </a:rPr>
              <a:t>The blend shifts by channel — 50/50 on TikTok, 85/15 on a YouTube documentary cut. The voice does not.</a:t>
            </a:r>
            <a:endParaRPr lang="en-US" sz="13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365760"/>
            <a:ext cx="10972800" cy="274320"/>
          </a:xfrm>
          <a:prstGeom prst="rect">
            <a:avLst/>
          </a:prstGeom>
          <a:noFill/>
          <a:ln/>
        </p:spPr>
        <p:txBody>
          <a:bodyPr wrap="square" rtlCol="0" anchor="ctr"/>
          <a:lstStyle/>
          <a:p>
            <a:pPr indent="0" marL="0">
              <a:buNone/>
            </a:pPr>
            <a:r>
              <a:rPr lang="en-US" sz="1000" spc="400" kern="0" dirty="0">
                <a:solidFill>
                  <a:srgbClr val="4F5A66"/>
                </a:solidFill>
                <a:latin typeface="Helvetica Neue" pitchFamily="34" charset="0"/>
                <a:ea typeface="Helvetica Neue" pitchFamily="34" charset="-122"/>
                <a:cs typeface="Helvetica Neue" pitchFamily="34" charset="-120"/>
              </a:rPr>
              <a:t>04  ·  THE OPERATING SYSTEM</a:t>
            </a:r>
            <a:endParaRPr lang="en-US" sz="1000" dirty="0"/>
          </a:p>
        </p:txBody>
      </p:sp>
      <p:sp>
        <p:nvSpPr>
          <p:cNvPr id="3" name="Text 1"/>
          <p:cNvSpPr/>
          <p:nvPr/>
        </p:nvSpPr>
        <p:spPr>
          <a:xfrm>
            <a:off x="548640" y="777240"/>
            <a:ext cx="10972800" cy="1554480"/>
          </a:xfrm>
          <a:prstGeom prst="rect">
            <a:avLst/>
          </a:prstGeom>
          <a:noFill/>
          <a:ln/>
        </p:spPr>
        <p:txBody>
          <a:bodyPr wrap="square" rtlCol="0" anchor="ctr"/>
          <a:lstStyle/>
          <a:p>
            <a:pPr indent="0" marL="0">
              <a:buNone/>
            </a:pPr>
            <a:r>
              <a:rPr lang="en-US" sz="3400" b="1" dirty="0">
                <a:solidFill>
                  <a:srgbClr val="1A1A1A"/>
                </a:solidFill>
                <a:latin typeface="Helvetica Neue" pitchFamily="34" charset="0"/>
                <a:ea typeface="Helvetica Neue" pitchFamily="34" charset="-122"/>
                <a:cs typeface="Helvetica Neue" pitchFamily="34" charset="-120"/>
              </a:rPr>
              <a:t>The brand is a working system, not a feeling.</a:t>
            </a:r>
            <a:endParaRPr lang="en-US" sz="3400" dirty="0"/>
          </a:p>
        </p:txBody>
      </p:sp>
      <p:sp>
        <p:nvSpPr>
          <p:cNvPr id="4" name="Text 2"/>
          <p:cNvSpPr/>
          <p:nvPr/>
        </p:nvSpPr>
        <p:spPr>
          <a:xfrm>
            <a:off x="548640" y="2194560"/>
            <a:ext cx="10972800" cy="365760"/>
          </a:xfrm>
          <a:prstGeom prst="rect">
            <a:avLst/>
          </a:prstGeom>
          <a:noFill/>
          <a:ln/>
        </p:spPr>
        <p:txBody>
          <a:bodyPr wrap="square" rtlCol="0" anchor="ctr"/>
          <a:lstStyle/>
          <a:p>
            <a:pPr indent="0" marL="0">
              <a:buNone/>
            </a:pPr>
            <a:r>
              <a:rPr lang="en-US" sz="1500" dirty="0">
                <a:solidFill>
                  <a:srgbClr val="4F5A66"/>
                </a:solidFill>
                <a:latin typeface="Helvetica Neue" pitchFamily="34" charset="0"/>
                <a:ea typeface="Helvetica Neue" pitchFamily="34" charset="-122"/>
                <a:cs typeface="Helvetica Neue" pitchFamily="34" charset="-120"/>
              </a:rPr>
              <a:t>Three artifacts make the voice production-grade. The same prompt runs in every LLM in the pipeline.</a:t>
            </a:r>
            <a:endParaRPr lang="en-US" sz="1500" dirty="0"/>
          </a:p>
        </p:txBody>
      </p:sp>
      <p:sp>
        <p:nvSpPr>
          <p:cNvPr id="5" name="Shape 3"/>
          <p:cNvSpPr/>
          <p:nvPr/>
        </p:nvSpPr>
        <p:spPr>
          <a:xfrm>
            <a:off x="493776" y="2560320"/>
            <a:ext cx="3611880" cy="3108960"/>
          </a:xfrm>
          <a:prstGeom prst="rect">
            <a:avLst/>
          </a:prstGeom>
          <a:solidFill>
            <a:srgbClr val="F8F4ED"/>
          </a:solidFill>
          <a:ln w="12700">
            <a:solidFill>
              <a:srgbClr val="F8F4ED"/>
            </a:solidFill>
            <a:prstDash val="solid"/>
          </a:ln>
        </p:spPr>
      </p:sp>
      <p:sp>
        <p:nvSpPr>
          <p:cNvPr id="6" name="Shape 4"/>
          <p:cNvSpPr/>
          <p:nvPr/>
        </p:nvSpPr>
        <p:spPr>
          <a:xfrm>
            <a:off x="493776" y="2560320"/>
            <a:ext cx="3611880" cy="109728"/>
          </a:xfrm>
          <a:prstGeom prst="rect">
            <a:avLst/>
          </a:prstGeom>
          <a:solidFill>
            <a:srgbClr val="0E1A24"/>
          </a:solidFill>
          <a:ln w="12700">
            <a:solidFill>
              <a:srgbClr val="0E1A24"/>
            </a:solidFill>
            <a:prstDash val="solid"/>
          </a:ln>
        </p:spPr>
      </p:sp>
      <p:sp>
        <p:nvSpPr>
          <p:cNvPr id="7" name="Text 5"/>
          <p:cNvSpPr/>
          <p:nvPr/>
        </p:nvSpPr>
        <p:spPr>
          <a:xfrm>
            <a:off x="768096" y="2926080"/>
            <a:ext cx="3063240" cy="274320"/>
          </a:xfrm>
          <a:prstGeom prst="rect">
            <a:avLst/>
          </a:prstGeom>
          <a:noFill/>
          <a:ln/>
        </p:spPr>
        <p:txBody>
          <a:bodyPr wrap="square" rtlCol="0" anchor="ctr"/>
          <a:lstStyle/>
          <a:p>
            <a:pPr indent="0" marL="0">
              <a:buNone/>
            </a:pPr>
            <a:r>
              <a:rPr lang="en-US" sz="1000" b="1" spc="400" kern="0" dirty="0">
                <a:solidFill>
                  <a:srgbClr val="0E1A24"/>
                </a:solidFill>
                <a:latin typeface="Helvetica Neue" pitchFamily="34" charset="0"/>
                <a:ea typeface="Helvetica Neue" pitchFamily="34" charset="-122"/>
                <a:cs typeface="Helvetica Neue" pitchFamily="34" charset="-120"/>
              </a:rPr>
              <a:t>SYSTEM PROMPT</a:t>
            </a:r>
            <a:endParaRPr lang="en-US" sz="1000" dirty="0"/>
          </a:p>
        </p:txBody>
      </p:sp>
      <p:sp>
        <p:nvSpPr>
          <p:cNvPr id="8" name="Text 6"/>
          <p:cNvSpPr/>
          <p:nvPr/>
        </p:nvSpPr>
        <p:spPr>
          <a:xfrm>
            <a:off x="768096" y="3246120"/>
            <a:ext cx="3063240" cy="640080"/>
          </a:xfrm>
          <a:prstGeom prst="rect">
            <a:avLst/>
          </a:prstGeom>
          <a:noFill/>
          <a:ln/>
        </p:spPr>
        <p:txBody>
          <a:bodyPr wrap="square" rtlCol="0" anchor="ctr"/>
          <a:lstStyle/>
          <a:p>
            <a:pPr indent="0" marL="0">
              <a:buNone/>
            </a:pPr>
            <a:r>
              <a:rPr lang="en-US" sz="2000" b="1" dirty="0">
                <a:solidFill>
                  <a:srgbClr val="1A1A1A"/>
                </a:solidFill>
                <a:latin typeface="Helvetica Neue" pitchFamily="34" charset="0"/>
                <a:ea typeface="Helvetica Neue" pitchFamily="34" charset="-122"/>
                <a:cs typeface="Helvetica Neue" pitchFamily="34" charset="-120"/>
              </a:rPr>
              <a:t>One ~600-word prompt</a:t>
            </a:r>
            <a:endParaRPr lang="en-US" sz="2000" dirty="0"/>
          </a:p>
        </p:txBody>
      </p:sp>
      <p:sp>
        <p:nvSpPr>
          <p:cNvPr id="9" name="Text 7"/>
          <p:cNvSpPr/>
          <p:nvPr/>
        </p:nvSpPr>
        <p:spPr>
          <a:xfrm>
            <a:off x="768096" y="4023360"/>
            <a:ext cx="3063240" cy="1554480"/>
          </a:xfrm>
          <a:prstGeom prst="rect">
            <a:avLst/>
          </a:prstGeom>
          <a:noFill/>
          <a:ln/>
        </p:spPr>
        <p:txBody>
          <a:bodyPr wrap="square" rtlCol="0" anchor="ctr"/>
          <a:lstStyle/>
          <a:p>
            <a:pPr indent="0" marL="0">
              <a:buNone/>
            </a:pPr>
            <a:r>
              <a:rPr lang="en-US" sz="1300" dirty="0">
                <a:solidFill>
                  <a:srgbClr val="1A1A1A"/>
                </a:solidFill>
                <a:latin typeface="Helvetica Neue" pitchFamily="34" charset="0"/>
                <a:ea typeface="Helvetica Neue" pitchFamily="34" charset="-122"/>
                <a:cs typeface="Helvetica Neue" pitchFamily="34" charset="-120"/>
              </a:rPr>
              <a:t>A single LLM system prompt encodes voice, customer, signature lines, voice patterns, and compliance bans. Paste verbatim into Claude, OpenAI, or any model in the pipeline. Voice consistency is guaranteed, not hoped for.</a:t>
            </a:r>
            <a:endParaRPr lang="en-US" sz="1300" dirty="0"/>
          </a:p>
        </p:txBody>
      </p:sp>
      <p:sp>
        <p:nvSpPr>
          <p:cNvPr id="10" name="Shape 8"/>
          <p:cNvSpPr/>
          <p:nvPr/>
        </p:nvSpPr>
        <p:spPr>
          <a:xfrm>
            <a:off x="4288536" y="2560320"/>
            <a:ext cx="3611880" cy="3108960"/>
          </a:xfrm>
          <a:prstGeom prst="rect">
            <a:avLst/>
          </a:prstGeom>
          <a:solidFill>
            <a:srgbClr val="F8F4ED"/>
          </a:solidFill>
          <a:ln w="12700">
            <a:solidFill>
              <a:srgbClr val="F8F4ED"/>
            </a:solidFill>
            <a:prstDash val="solid"/>
          </a:ln>
        </p:spPr>
      </p:sp>
      <p:sp>
        <p:nvSpPr>
          <p:cNvPr id="11" name="Shape 9"/>
          <p:cNvSpPr/>
          <p:nvPr/>
        </p:nvSpPr>
        <p:spPr>
          <a:xfrm>
            <a:off x="4288536" y="2560320"/>
            <a:ext cx="3611880" cy="109728"/>
          </a:xfrm>
          <a:prstGeom prst="rect">
            <a:avLst/>
          </a:prstGeom>
          <a:solidFill>
            <a:srgbClr val="1D9DD4"/>
          </a:solidFill>
          <a:ln w="12700">
            <a:solidFill>
              <a:srgbClr val="1D9DD4"/>
            </a:solidFill>
            <a:prstDash val="solid"/>
          </a:ln>
        </p:spPr>
      </p:sp>
      <p:sp>
        <p:nvSpPr>
          <p:cNvPr id="12" name="Text 10"/>
          <p:cNvSpPr/>
          <p:nvPr/>
        </p:nvSpPr>
        <p:spPr>
          <a:xfrm>
            <a:off x="4562856" y="2926080"/>
            <a:ext cx="3063240" cy="274320"/>
          </a:xfrm>
          <a:prstGeom prst="rect">
            <a:avLst/>
          </a:prstGeom>
          <a:noFill/>
          <a:ln/>
        </p:spPr>
        <p:txBody>
          <a:bodyPr wrap="square" rtlCol="0" anchor="ctr"/>
          <a:lstStyle/>
          <a:p>
            <a:pPr indent="0" marL="0">
              <a:buNone/>
            </a:pPr>
            <a:r>
              <a:rPr lang="en-US" sz="1000" b="1" spc="400" kern="0" dirty="0">
                <a:solidFill>
                  <a:srgbClr val="1D9DD4"/>
                </a:solidFill>
                <a:latin typeface="Helvetica Neue" pitchFamily="34" charset="0"/>
                <a:ea typeface="Helvetica Neue" pitchFamily="34" charset="-122"/>
                <a:cs typeface="Helvetica Neue" pitchFamily="34" charset="-120"/>
              </a:rPr>
              <a:t>LEXICON</a:t>
            </a:r>
            <a:endParaRPr lang="en-US" sz="1000" dirty="0"/>
          </a:p>
        </p:txBody>
      </p:sp>
      <p:sp>
        <p:nvSpPr>
          <p:cNvPr id="13" name="Text 11"/>
          <p:cNvSpPr/>
          <p:nvPr/>
        </p:nvSpPr>
        <p:spPr>
          <a:xfrm>
            <a:off x="4562856" y="3246120"/>
            <a:ext cx="3063240" cy="640080"/>
          </a:xfrm>
          <a:prstGeom prst="rect">
            <a:avLst/>
          </a:prstGeom>
          <a:noFill/>
          <a:ln/>
        </p:spPr>
        <p:txBody>
          <a:bodyPr wrap="square" rtlCol="0" anchor="ctr"/>
          <a:lstStyle/>
          <a:p>
            <a:pPr indent="0" marL="0">
              <a:buNone/>
            </a:pPr>
            <a:r>
              <a:rPr lang="en-US" sz="2000" b="1" dirty="0">
                <a:solidFill>
                  <a:srgbClr val="1A1A1A"/>
                </a:solidFill>
                <a:latin typeface="Helvetica Neue" pitchFamily="34" charset="0"/>
                <a:ea typeface="Helvetica Neue" pitchFamily="34" charset="-122"/>
                <a:cs typeface="Helvetica Neue" pitchFamily="34" charset="-120"/>
              </a:rPr>
              <a:t>Preferred · banned · canon</a:t>
            </a:r>
            <a:endParaRPr lang="en-US" sz="2000" dirty="0"/>
          </a:p>
        </p:txBody>
      </p:sp>
      <p:sp>
        <p:nvSpPr>
          <p:cNvPr id="14" name="Text 12"/>
          <p:cNvSpPr/>
          <p:nvPr/>
        </p:nvSpPr>
        <p:spPr>
          <a:xfrm>
            <a:off x="4562856" y="4023360"/>
            <a:ext cx="3063240" cy="1554480"/>
          </a:xfrm>
          <a:prstGeom prst="rect">
            <a:avLst/>
          </a:prstGeom>
          <a:noFill/>
          <a:ln/>
        </p:spPr>
        <p:txBody>
          <a:bodyPr wrap="square" rtlCol="0" anchor="ctr"/>
          <a:lstStyle/>
          <a:p>
            <a:pPr indent="0" marL="0">
              <a:buNone/>
            </a:pPr>
            <a:r>
              <a:rPr lang="en-US" sz="1300" dirty="0">
                <a:solidFill>
                  <a:srgbClr val="1A1A1A"/>
                </a:solidFill>
                <a:latin typeface="Helvetica Neue" pitchFamily="34" charset="0"/>
                <a:ea typeface="Helvetica Neue" pitchFamily="34" charset="-122"/>
                <a:cs typeface="Helvetica Neue" pitchFamily="34" charset="-120"/>
              </a:rPr>
              <a:t>60+ preferred-vs-banned word pairs. Six signature lines as canon ("Blood sugar is the new calorie," "Nature's GLP-1™"). The trademark architecture — 8 USPTO-registered marks — is built into the rules.</a:t>
            </a:r>
            <a:endParaRPr lang="en-US" sz="1300" dirty="0"/>
          </a:p>
        </p:txBody>
      </p:sp>
      <p:sp>
        <p:nvSpPr>
          <p:cNvPr id="15" name="Shape 13"/>
          <p:cNvSpPr/>
          <p:nvPr/>
        </p:nvSpPr>
        <p:spPr>
          <a:xfrm>
            <a:off x="8083296" y="2560320"/>
            <a:ext cx="3611880" cy="3108960"/>
          </a:xfrm>
          <a:prstGeom prst="rect">
            <a:avLst/>
          </a:prstGeom>
          <a:solidFill>
            <a:srgbClr val="F8F4ED"/>
          </a:solidFill>
          <a:ln w="12700">
            <a:solidFill>
              <a:srgbClr val="F8F4ED"/>
            </a:solidFill>
            <a:prstDash val="solid"/>
          </a:ln>
        </p:spPr>
      </p:sp>
      <p:sp>
        <p:nvSpPr>
          <p:cNvPr id="16" name="Shape 14"/>
          <p:cNvSpPr/>
          <p:nvPr/>
        </p:nvSpPr>
        <p:spPr>
          <a:xfrm>
            <a:off x="8083296" y="2560320"/>
            <a:ext cx="3611880" cy="109728"/>
          </a:xfrm>
          <a:prstGeom prst="rect">
            <a:avLst/>
          </a:prstGeom>
          <a:solidFill>
            <a:srgbClr val="8D523E"/>
          </a:solidFill>
          <a:ln w="12700">
            <a:solidFill>
              <a:srgbClr val="8D523E"/>
            </a:solidFill>
            <a:prstDash val="solid"/>
          </a:ln>
        </p:spPr>
      </p:sp>
      <p:sp>
        <p:nvSpPr>
          <p:cNvPr id="17" name="Text 15"/>
          <p:cNvSpPr/>
          <p:nvPr/>
        </p:nvSpPr>
        <p:spPr>
          <a:xfrm>
            <a:off x="8357616" y="2926080"/>
            <a:ext cx="3063240" cy="274320"/>
          </a:xfrm>
          <a:prstGeom prst="rect">
            <a:avLst/>
          </a:prstGeom>
          <a:noFill/>
          <a:ln/>
        </p:spPr>
        <p:txBody>
          <a:bodyPr wrap="square" rtlCol="0" anchor="ctr"/>
          <a:lstStyle/>
          <a:p>
            <a:pPr indent="0" marL="0">
              <a:buNone/>
            </a:pPr>
            <a:r>
              <a:rPr lang="en-US" sz="1000" b="1" spc="400" kern="0" dirty="0">
                <a:solidFill>
                  <a:srgbClr val="8D523E"/>
                </a:solidFill>
                <a:latin typeface="Helvetica Neue" pitchFamily="34" charset="0"/>
                <a:ea typeface="Helvetica Neue" pitchFamily="34" charset="-122"/>
                <a:cs typeface="Helvetica Neue" pitchFamily="34" charset="-120"/>
              </a:rPr>
              <a:t>CHANNEL PLAYBOOKS</a:t>
            </a:r>
            <a:endParaRPr lang="en-US" sz="1000" dirty="0"/>
          </a:p>
        </p:txBody>
      </p:sp>
      <p:sp>
        <p:nvSpPr>
          <p:cNvPr id="18" name="Text 16"/>
          <p:cNvSpPr/>
          <p:nvPr/>
        </p:nvSpPr>
        <p:spPr>
          <a:xfrm>
            <a:off x="8357616" y="3246120"/>
            <a:ext cx="3063240" cy="640080"/>
          </a:xfrm>
          <a:prstGeom prst="rect">
            <a:avLst/>
          </a:prstGeom>
          <a:noFill/>
          <a:ln/>
        </p:spPr>
        <p:txBody>
          <a:bodyPr wrap="square" rtlCol="0" anchor="ctr"/>
          <a:lstStyle/>
          <a:p>
            <a:pPr indent="0" marL="0">
              <a:buNone/>
            </a:pPr>
            <a:r>
              <a:rPr lang="en-US" sz="2000" b="1" dirty="0">
                <a:solidFill>
                  <a:srgbClr val="1A1A1A"/>
                </a:solidFill>
                <a:latin typeface="Helvetica Neue" pitchFamily="34" charset="0"/>
                <a:ea typeface="Helvetica Neue" pitchFamily="34" charset="-122"/>
                <a:cs typeface="Helvetica Neue" pitchFamily="34" charset="-120"/>
              </a:rPr>
              <a:t>Eight channels, fully spec'd</a:t>
            </a:r>
            <a:endParaRPr lang="en-US" sz="2000" dirty="0"/>
          </a:p>
        </p:txBody>
      </p:sp>
      <p:sp>
        <p:nvSpPr>
          <p:cNvPr id="19" name="Text 17"/>
          <p:cNvSpPr/>
          <p:nvPr/>
        </p:nvSpPr>
        <p:spPr>
          <a:xfrm>
            <a:off x="8357616" y="4023360"/>
            <a:ext cx="3063240" cy="1554480"/>
          </a:xfrm>
          <a:prstGeom prst="rect">
            <a:avLst/>
          </a:prstGeom>
          <a:noFill/>
          <a:ln/>
        </p:spPr>
        <p:txBody>
          <a:bodyPr wrap="square" rtlCol="0" anchor="ctr"/>
          <a:lstStyle/>
          <a:p>
            <a:pPr indent="0" marL="0">
              <a:buNone/>
            </a:pPr>
            <a:r>
              <a:rPr lang="en-US" sz="1300" dirty="0">
                <a:solidFill>
                  <a:srgbClr val="1A1A1A"/>
                </a:solidFill>
                <a:latin typeface="Helvetica Neue" pitchFamily="34" charset="0"/>
                <a:ea typeface="Helvetica Neue" pitchFamily="34" charset="-122"/>
                <a:cs typeface="Helvetica Neue" pitchFamily="34" charset="-120"/>
              </a:rPr>
              <a:t>Email, TikTok, Facebook, YouTube, X each get explicit format, length, hook patterns, voice-blend ratio, and sample outputs. Instagram, Pinterest, and LinkedIn get light-touch specs. The model knows what good looks like, by channel.</a:t>
            </a:r>
            <a:endParaRPr lang="en-US" sz="1300" dirty="0"/>
          </a:p>
        </p:txBody>
      </p:sp>
      <p:sp>
        <p:nvSpPr>
          <p:cNvPr id="20" name="Text 18"/>
          <p:cNvSpPr/>
          <p:nvPr/>
        </p:nvSpPr>
        <p:spPr>
          <a:xfrm>
            <a:off x="548640" y="5943600"/>
            <a:ext cx="10972800" cy="365760"/>
          </a:xfrm>
          <a:prstGeom prst="rect">
            <a:avLst/>
          </a:prstGeom>
          <a:noFill/>
          <a:ln/>
        </p:spPr>
        <p:txBody>
          <a:bodyPr wrap="square" rtlCol="0" anchor="ctr"/>
          <a:lstStyle/>
          <a:p>
            <a:pPr algn="ctr" indent="0" marL="0">
              <a:buNone/>
            </a:pPr>
            <a:r>
              <a:rPr lang="en-US" sz="1600" i="1" dirty="0">
                <a:solidFill>
                  <a:srgbClr val="8D523E"/>
                </a:solidFill>
                <a:latin typeface="Helvetica Neue" pitchFamily="34" charset="0"/>
                <a:ea typeface="Helvetica Neue" pitchFamily="34" charset="-122"/>
                <a:cs typeface="Helvetica Neue" pitchFamily="34" charset="-120"/>
              </a:rPr>
              <a:t>Content scales with capital, not with new copywriters.</a:t>
            </a:r>
            <a:endParaRPr lang="en-US"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365760"/>
            <a:ext cx="10972800" cy="274320"/>
          </a:xfrm>
          <a:prstGeom prst="rect">
            <a:avLst/>
          </a:prstGeom>
          <a:noFill/>
          <a:ln/>
        </p:spPr>
        <p:txBody>
          <a:bodyPr wrap="square" rtlCol="0" anchor="ctr"/>
          <a:lstStyle/>
          <a:p>
            <a:pPr indent="0" marL="0">
              <a:buNone/>
            </a:pPr>
            <a:r>
              <a:rPr lang="en-US" sz="1000" spc="400" kern="0" dirty="0">
                <a:solidFill>
                  <a:srgbClr val="4F5A66"/>
                </a:solidFill>
                <a:latin typeface="Helvetica Neue" pitchFamily="34" charset="0"/>
                <a:ea typeface="Helvetica Neue" pitchFamily="34" charset="-122"/>
                <a:cs typeface="Helvetica Neue" pitchFamily="34" charset="-120"/>
              </a:rPr>
              <a:t>05  ·  THE DEFAULT READER</a:t>
            </a:r>
            <a:endParaRPr lang="en-US" sz="1000" dirty="0"/>
          </a:p>
        </p:txBody>
      </p:sp>
      <p:sp>
        <p:nvSpPr>
          <p:cNvPr id="3" name="Text 1"/>
          <p:cNvSpPr/>
          <p:nvPr/>
        </p:nvSpPr>
        <p:spPr>
          <a:xfrm>
            <a:off x="548640" y="777240"/>
            <a:ext cx="10972800" cy="914400"/>
          </a:xfrm>
          <a:prstGeom prst="rect">
            <a:avLst/>
          </a:prstGeom>
          <a:noFill/>
          <a:ln/>
        </p:spPr>
        <p:txBody>
          <a:bodyPr wrap="square" rtlCol="0" anchor="ctr"/>
          <a:lstStyle/>
          <a:p>
            <a:pPr indent="0" marL="0">
              <a:buNone/>
            </a:pPr>
            <a:r>
              <a:rPr lang="en-US" sz="3600" b="1" dirty="0">
                <a:solidFill>
                  <a:srgbClr val="1A1A1A"/>
                </a:solidFill>
                <a:latin typeface="Helvetica Neue" pitchFamily="34" charset="0"/>
                <a:ea typeface="Helvetica Neue" pitchFamily="34" charset="-122"/>
                <a:cs typeface="Helvetica Neue" pitchFamily="34" charset="-120"/>
              </a:rPr>
              <a:t>We write to one person.</a:t>
            </a:r>
            <a:endParaRPr lang="en-US" sz="3600" dirty="0"/>
          </a:p>
        </p:txBody>
      </p:sp>
      <p:sp>
        <p:nvSpPr>
          <p:cNvPr id="4" name="Text 2"/>
          <p:cNvSpPr/>
          <p:nvPr/>
        </p:nvSpPr>
        <p:spPr>
          <a:xfrm>
            <a:off x="548640" y="1737360"/>
            <a:ext cx="10972800" cy="457200"/>
          </a:xfrm>
          <a:prstGeom prst="rect">
            <a:avLst/>
          </a:prstGeom>
          <a:noFill/>
          <a:ln/>
        </p:spPr>
        <p:txBody>
          <a:bodyPr wrap="square" rtlCol="0" anchor="ctr"/>
          <a:lstStyle/>
          <a:p>
            <a:pPr indent="0" marL="0">
              <a:buNone/>
            </a:pPr>
            <a:r>
              <a:rPr lang="en-US" sz="1700" dirty="0">
                <a:solidFill>
                  <a:srgbClr val="4F5A66"/>
                </a:solidFill>
                <a:latin typeface="Helvetica Neue" pitchFamily="34" charset="0"/>
                <a:ea typeface="Helvetica Neue" pitchFamily="34" charset="-122"/>
                <a:cs typeface="Helvetica Neue" pitchFamily="34" charset="-120"/>
              </a:rPr>
              <a:t>Every piece of copy is anchored to the same default reader until told otherwise.</a:t>
            </a:r>
            <a:endParaRPr lang="en-US" sz="1700" dirty="0"/>
          </a:p>
        </p:txBody>
      </p:sp>
      <p:sp>
        <p:nvSpPr>
          <p:cNvPr id="5" name="Shape 3"/>
          <p:cNvSpPr/>
          <p:nvPr/>
        </p:nvSpPr>
        <p:spPr>
          <a:xfrm>
            <a:off x="548640" y="2651760"/>
            <a:ext cx="11064240" cy="2743200"/>
          </a:xfrm>
          <a:prstGeom prst="rect">
            <a:avLst/>
          </a:prstGeom>
          <a:solidFill>
            <a:srgbClr val="F8F4ED"/>
          </a:solidFill>
          <a:ln w="12700">
            <a:solidFill>
              <a:srgbClr val="F8F4ED"/>
            </a:solidFill>
            <a:prstDash val="solid"/>
          </a:ln>
        </p:spPr>
      </p:sp>
      <p:sp>
        <p:nvSpPr>
          <p:cNvPr id="6" name="Text 4"/>
          <p:cNvSpPr/>
          <p:nvPr/>
        </p:nvSpPr>
        <p:spPr>
          <a:xfrm>
            <a:off x="868680" y="2834640"/>
            <a:ext cx="10424160" cy="2377440"/>
          </a:xfrm>
          <a:prstGeom prst="rect">
            <a:avLst/>
          </a:prstGeom>
          <a:noFill/>
          <a:ln/>
        </p:spPr>
        <p:txBody>
          <a:bodyPr wrap="square" rtlCol="0" anchor="ctr"/>
          <a:lstStyle/>
          <a:p>
            <a:pPr indent="0" marL="0">
              <a:buNone/>
            </a:pPr>
            <a:r>
              <a:rPr lang="en-US" sz="1800" i="1" dirty="0">
                <a:solidFill>
                  <a:srgbClr val="1A1A1A"/>
                </a:solidFill>
                <a:latin typeface="Helvetica Neue" pitchFamily="34" charset="0"/>
                <a:ea typeface="Helvetica Neue" pitchFamily="34" charset="-122"/>
                <a:cs typeface="Helvetica Neue" pitchFamily="34" charset="-120"/>
              </a:rPr>
              <a:t>"They still want sweets. They've started worrying about their metabolic health. They read labels. They've been deceived by 'sugar-free' products before. They've seen a CGM but probably don't wear one. They are most often a perimenopausal woman, a GLP-1 user, or a metabolic-health-curious adult between 30 and 65."</a:t>
            </a:r>
            <a:endParaRPr lang="en-US" sz="1800" dirty="0"/>
          </a:p>
        </p:txBody>
      </p:sp>
      <p:sp>
        <p:nvSpPr>
          <p:cNvPr id="7" name="Text 5"/>
          <p:cNvSpPr/>
          <p:nvPr/>
        </p:nvSpPr>
        <p:spPr>
          <a:xfrm>
            <a:off x="548640" y="5852160"/>
            <a:ext cx="10972800" cy="365760"/>
          </a:xfrm>
          <a:prstGeom prst="rect">
            <a:avLst/>
          </a:prstGeom>
          <a:noFill/>
          <a:ln/>
        </p:spPr>
        <p:txBody>
          <a:bodyPr wrap="square" rtlCol="0" anchor="ctr"/>
          <a:lstStyle/>
          <a:p>
            <a:pPr algn="ctr" indent="0" marL="0">
              <a:buNone/>
            </a:pPr>
            <a:r>
              <a:rPr lang="en-US" sz="1500" dirty="0">
                <a:solidFill>
                  <a:srgbClr val="8D523E"/>
                </a:solidFill>
                <a:latin typeface="Helvetica Neue" pitchFamily="34" charset="0"/>
                <a:ea typeface="Helvetica Neue" pitchFamily="34" charset="-122"/>
                <a:cs typeface="Helvetica Neue" pitchFamily="34" charset="-120"/>
              </a:rPr>
              <a:t>The voice speaks as a peer who knows more than they do. Never as a clinician to a patient.</a:t>
            </a:r>
            <a:endParaRPr lang="en-US" sz="15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365760"/>
            <a:ext cx="10972800" cy="274320"/>
          </a:xfrm>
          <a:prstGeom prst="rect">
            <a:avLst/>
          </a:prstGeom>
          <a:noFill/>
          <a:ln/>
        </p:spPr>
        <p:txBody>
          <a:bodyPr wrap="square" rtlCol="0" anchor="ctr"/>
          <a:lstStyle/>
          <a:p>
            <a:pPr indent="0" marL="0">
              <a:buNone/>
            </a:pPr>
            <a:r>
              <a:rPr lang="en-US" sz="1000" spc="400" kern="0" dirty="0">
                <a:solidFill>
                  <a:srgbClr val="4F5A66"/>
                </a:solidFill>
                <a:latin typeface="Helvetica Neue" pitchFamily="34" charset="0"/>
                <a:ea typeface="Helvetica Neue" pitchFamily="34" charset="-122"/>
                <a:cs typeface="Helvetica Neue" pitchFamily="34" charset="-120"/>
              </a:rPr>
              <a:t>06  ·  VOICE IN ACTION</a:t>
            </a:r>
            <a:endParaRPr lang="en-US" sz="1000" dirty="0"/>
          </a:p>
        </p:txBody>
      </p:sp>
      <p:sp>
        <p:nvSpPr>
          <p:cNvPr id="3" name="Text 1"/>
          <p:cNvSpPr/>
          <p:nvPr/>
        </p:nvSpPr>
        <p:spPr>
          <a:xfrm>
            <a:off x="548640" y="777240"/>
            <a:ext cx="10972800" cy="914400"/>
          </a:xfrm>
          <a:prstGeom prst="rect">
            <a:avLst/>
          </a:prstGeom>
          <a:noFill/>
          <a:ln/>
        </p:spPr>
        <p:txBody>
          <a:bodyPr wrap="square" rtlCol="0" anchor="ctr"/>
          <a:lstStyle/>
          <a:p>
            <a:pPr indent="0" marL="0">
              <a:buNone/>
            </a:pPr>
            <a:r>
              <a:rPr lang="en-US" sz="3600" b="1" dirty="0">
                <a:solidFill>
                  <a:srgbClr val="1A1A1A"/>
                </a:solidFill>
                <a:latin typeface="Helvetica Neue" pitchFamily="34" charset="0"/>
                <a:ea typeface="Helvetica Neue" pitchFamily="34" charset="-122"/>
                <a:cs typeface="Helvetica Neue" pitchFamily="34" charset="-120"/>
              </a:rPr>
              <a:t>Not aspirational. Operational.</a:t>
            </a:r>
            <a:endParaRPr lang="en-US" sz="3600" dirty="0"/>
          </a:p>
        </p:txBody>
      </p:sp>
      <p:sp>
        <p:nvSpPr>
          <p:cNvPr id="4" name="Text 2"/>
          <p:cNvSpPr/>
          <p:nvPr/>
        </p:nvSpPr>
        <p:spPr>
          <a:xfrm>
            <a:off x="548640" y="1737360"/>
            <a:ext cx="10972800" cy="457200"/>
          </a:xfrm>
          <a:prstGeom prst="rect">
            <a:avLst/>
          </a:prstGeom>
          <a:noFill/>
          <a:ln/>
        </p:spPr>
        <p:txBody>
          <a:bodyPr wrap="square" rtlCol="0" anchor="ctr"/>
          <a:lstStyle/>
          <a:p>
            <a:pPr indent="0" marL="0">
              <a:buNone/>
            </a:pPr>
            <a:r>
              <a:rPr lang="en-US" sz="1700" dirty="0">
                <a:solidFill>
                  <a:srgbClr val="4F5A66"/>
                </a:solidFill>
                <a:latin typeface="Helvetica Neue" pitchFamily="34" charset="0"/>
                <a:ea typeface="Helvetica Neue" pitchFamily="34" charset="-122"/>
                <a:cs typeface="Helvetica Neue" pitchFamily="34" charset="-120"/>
              </a:rPr>
              <a:t>Sample outputs the system produces at the prescribed voice blend.</a:t>
            </a:r>
            <a:endParaRPr lang="en-US" sz="1700" dirty="0"/>
          </a:p>
        </p:txBody>
      </p:sp>
      <p:sp>
        <p:nvSpPr>
          <p:cNvPr id="5" name="Shape 3"/>
          <p:cNvSpPr/>
          <p:nvPr/>
        </p:nvSpPr>
        <p:spPr>
          <a:xfrm>
            <a:off x="548640" y="2651760"/>
            <a:ext cx="5440680" cy="1691640"/>
          </a:xfrm>
          <a:prstGeom prst="rect">
            <a:avLst/>
          </a:prstGeom>
          <a:solidFill>
            <a:srgbClr val="F8F4ED"/>
          </a:solidFill>
          <a:ln w="12700">
            <a:solidFill>
              <a:srgbClr val="F8F4ED"/>
            </a:solidFill>
            <a:prstDash val="solid"/>
          </a:ln>
        </p:spPr>
      </p:sp>
      <p:sp>
        <p:nvSpPr>
          <p:cNvPr id="6" name="Shape 4"/>
          <p:cNvSpPr/>
          <p:nvPr/>
        </p:nvSpPr>
        <p:spPr>
          <a:xfrm>
            <a:off x="548640" y="2651760"/>
            <a:ext cx="109728" cy="1691640"/>
          </a:xfrm>
          <a:prstGeom prst="rect">
            <a:avLst/>
          </a:prstGeom>
          <a:solidFill>
            <a:srgbClr val="E47E26"/>
          </a:solidFill>
          <a:ln w="12700">
            <a:solidFill>
              <a:srgbClr val="E47E26"/>
            </a:solidFill>
            <a:prstDash val="solid"/>
          </a:ln>
        </p:spPr>
      </p:sp>
      <p:sp>
        <p:nvSpPr>
          <p:cNvPr id="7" name="Text 5"/>
          <p:cNvSpPr/>
          <p:nvPr/>
        </p:nvSpPr>
        <p:spPr>
          <a:xfrm>
            <a:off x="914400" y="2880360"/>
            <a:ext cx="4892040" cy="274320"/>
          </a:xfrm>
          <a:prstGeom prst="rect">
            <a:avLst/>
          </a:prstGeom>
          <a:noFill/>
          <a:ln/>
        </p:spPr>
        <p:txBody>
          <a:bodyPr wrap="square" rtlCol="0" anchor="ctr"/>
          <a:lstStyle/>
          <a:p>
            <a:pPr indent="0" marL="0">
              <a:buNone/>
            </a:pPr>
            <a:r>
              <a:rPr lang="en-US" sz="1000" b="1" spc="400" kern="0" dirty="0">
                <a:solidFill>
                  <a:srgbClr val="E47E26"/>
                </a:solidFill>
                <a:latin typeface="Helvetica Neue" pitchFamily="34" charset="0"/>
                <a:ea typeface="Helvetica Neue" pitchFamily="34" charset="-122"/>
                <a:cs typeface="Helvetica Neue" pitchFamily="34" charset="-120"/>
              </a:rPr>
              <a:t>EMAIL SUBJECT</a:t>
            </a:r>
            <a:endParaRPr lang="en-US" sz="1000" dirty="0"/>
          </a:p>
        </p:txBody>
      </p:sp>
      <p:sp>
        <p:nvSpPr>
          <p:cNvPr id="8" name="Text 6"/>
          <p:cNvSpPr/>
          <p:nvPr/>
        </p:nvSpPr>
        <p:spPr>
          <a:xfrm>
            <a:off x="914400" y="3200400"/>
            <a:ext cx="4892040" cy="1051560"/>
          </a:xfrm>
          <a:prstGeom prst="rect">
            <a:avLst/>
          </a:prstGeom>
          <a:noFill/>
          <a:ln/>
        </p:spPr>
        <p:txBody>
          <a:bodyPr wrap="square" rtlCol="0" anchor="ctr"/>
          <a:lstStyle/>
          <a:p>
            <a:pPr indent="0" marL="0">
              <a:buNone/>
            </a:pPr>
            <a:r>
              <a:rPr lang="en-US" sz="1800" i="1" dirty="0">
                <a:solidFill>
                  <a:srgbClr val="1A1A1A"/>
                </a:solidFill>
                <a:latin typeface="Helvetica Neue" pitchFamily="34" charset="0"/>
                <a:ea typeface="Helvetica Neue" pitchFamily="34" charset="-122"/>
                <a:cs typeface="Helvetica Neue" pitchFamily="34" charset="-120"/>
              </a:rPr>
              <a:t>"Same fiber. Half the calories."</a:t>
            </a:r>
            <a:endParaRPr lang="en-US" sz="1800" dirty="0"/>
          </a:p>
        </p:txBody>
      </p:sp>
      <p:sp>
        <p:nvSpPr>
          <p:cNvPr id="9" name="Shape 7"/>
          <p:cNvSpPr/>
          <p:nvPr/>
        </p:nvSpPr>
        <p:spPr>
          <a:xfrm>
            <a:off x="6172200" y="2651760"/>
            <a:ext cx="5440680" cy="1691640"/>
          </a:xfrm>
          <a:prstGeom prst="rect">
            <a:avLst/>
          </a:prstGeom>
          <a:solidFill>
            <a:srgbClr val="F8F4ED"/>
          </a:solidFill>
          <a:ln w="12700">
            <a:solidFill>
              <a:srgbClr val="F8F4ED"/>
            </a:solidFill>
            <a:prstDash val="solid"/>
          </a:ln>
        </p:spPr>
      </p:sp>
      <p:sp>
        <p:nvSpPr>
          <p:cNvPr id="10" name="Shape 8"/>
          <p:cNvSpPr/>
          <p:nvPr/>
        </p:nvSpPr>
        <p:spPr>
          <a:xfrm>
            <a:off x="6172200" y="2651760"/>
            <a:ext cx="109728" cy="1691640"/>
          </a:xfrm>
          <a:prstGeom prst="rect">
            <a:avLst/>
          </a:prstGeom>
          <a:solidFill>
            <a:srgbClr val="1D9DD4"/>
          </a:solidFill>
          <a:ln w="12700">
            <a:solidFill>
              <a:srgbClr val="1D9DD4"/>
            </a:solidFill>
            <a:prstDash val="solid"/>
          </a:ln>
        </p:spPr>
      </p:sp>
      <p:sp>
        <p:nvSpPr>
          <p:cNvPr id="11" name="Text 9"/>
          <p:cNvSpPr/>
          <p:nvPr/>
        </p:nvSpPr>
        <p:spPr>
          <a:xfrm>
            <a:off x="6537960" y="2880360"/>
            <a:ext cx="4892040" cy="274320"/>
          </a:xfrm>
          <a:prstGeom prst="rect">
            <a:avLst/>
          </a:prstGeom>
          <a:noFill/>
          <a:ln/>
        </p:spPr>
        <p:txBody>
          <a:bodyPr wrap="square" rtlCol="0" anchor="ctr"/>
          <a:lstStyle/>
          <a:p>
            <a:pPr indent="0" marL="0">
              <a:buNone/>
            </a:pPr>
            <a:r>
              <a:rPr lang="en-US" sz="1000" b="1" spc="400" kern="0" dirty="0">
                <a:solidFill>
                  <a:srgbClr val="1D9DD4"/>
                </a:solidFill>
                <a:latin typeface="Helvetica Neue" pitchFamily="34" charset="0"/>
                <a:ea typeface="Helvetica Neue" pitchFamily="34" charset="-122"/>
                <a:cs typeface="Helvetica Neue" pitchFamily="34" charset="-120"/>
              </a:rPr>
              <a:t>TIKTOK HOOK</a:t>
            </a:r>
            <a:endParaRPr lang="en-US" sz="1000" dirty="0"/>
          </a:p>
        </p:txBody>
      </p:sp>
      <p:sp>
        <p:nvSpPr>
          <p:cNvPr id="12" name="Text 10"/>
          <p:cNvSpPr/>
          <p:nvPr/>
        </p:nvSpPr>
        <p:spPr>
          <a:xfrm>
            <a:off x="6537960" y="3200400"/>
            <a:ext cx="4892040" cy="1051560"/>
          </a:xfrm>
          <a:prstGeom prst="rect">
            <a:avLst/>
          </a:prstGeom>
          <a:noFill/>
          <a:ln/>
        </p:spPr>
        <p:txBody>
          <a:bodyPr wrap="square" rtlCol="0" anchor="ctr"/>
          <a:lstStyle/>
          <a:p>
            <a:pPr indent="0" marL="0">
              <a:buNone/>
            </a:pPr>
            <a:r>
              <a:rPr lang="en-US" sz="1800" i="1" dirty="0">
                <a:solidFill>
                  <a:srgbClr val="1A1A1A"/>
                </a:solidFill>
                <a:latin typeface="Helvetica Neue" pitchFamily="34" charset="0"/>
                <a:ea typeface="Helvetica Neue" pitchFamily="34" charset="-122"/>
                <a:cs typeface="Helvetica Neue" pitchFamily="34" charset="-120"/>
              </a:rPr>
              <a:t>"The fiber category hasn't been reformulated since 1934."</a:t>
            </a:r>
            <a:endParaRPr lang="en-US" sz="1800" dirty="0"/>
          </a:p>
        </p:txBody>
      </p:sp>
      <p:sp>
        <p:nvSpPr>
          <p:cNvPr id="13" name="Shape 11"/>
          <p:cNvSpPr/>
          <p:nvPr/>
        </p:nvSpPr>
        <p:spPr>
          <a:xfrm>
            <a:off x="548640" y="4526280"/>
            <a:ext cx="5440680" cy="1691640"/>
          </a:xfrm>
          <a:prstGeom prst="rect">
            <a:avLst/>
          </a:prstGeom>
          <a:solidFill>
            <a:srgbClr val="F8F4ED"/>
          </a:solidFill>
          <a:ln w="12700">
            <a:solidFill>
              <a:srgbClr val="F8F4ED"/>
            </a:solidFill>
            <a:prstDash val="solid"/>
          </a:ln>
        </p:spPr>
      </p:sp>
      <p:sp>
        <p:nvSpPr>
          <p:cNvPr id="14" name="Shape 12"/>
          <p:cNvSpPr/>
          <p:nvPr/>
        </p:nvSpPr>
        <p:spPr>
          <a:xfrm>
            <a:off x="548640" y="4526280"/>
            <a:ext cx="109728" cy="1691640"/>
          </a:xfrm>
          <a:prstGeom prst="rect">
            <a:avLst/>
          </a:prstGeom>
          <a:solidFill>
            <a:srgbClr val="5F2D1F"/>
          </a:solidFill>
          <a:ln w="12700">
            <a:solidFill>
              <a:srgbClr val="5F2D1F"/>
            </a:solidFill>
            <a:prstDash val="solid"/>
          </a:ln>
        </p:spPr>
      </p:sp>
      <p:sp>
        <p:nvSpPr>
          <p:cNvPr id="15" name="Text 13"/>
          <p:cNvSpPr/>
          <p:nvPr/>
        </p:nvSpPr>
        <p:spPr>
          <a:xfrm>
            <a:off x="914400" y="4754880"/>
            <a:ext cx="4892040" cy="274320"/>
          </a:xfrm>
          <a:prstGeom prst="rect">
            <a:avLst/>
          </a:prstGeom>
          <a:noFill/>
          <a:ln/>
        </p:spPr>
        <p:txBody>
          <a:bodyPr wrap="square" rtlCol="0" anchor="ctr"/>
          <a:lstStyle/>
          <a:p>
            <a:pPr indent="0" marL="0">
              <a:buNone/>
            </a:pPr>
            <a:r>
              <a:rPr lang="en-US" sz="1000" b="1" spc="400" kern="0" dirty="0">
                <a:solidFill>
                  <a:srgbClr val="5F2D1F"/>
                </a:solidFill>
                <a:latin typeface="Helvetica Neue" pitchFamily="34" charset="0"/>
                <a:ea typeface="Helvetica Neue" pitchFamily="34" charset="-122"/>
                <a:cs typeface="Helvetica Neue" pitchFamily="34" charset="-120"/>
              </a:rPr>
              <a:t>FACEBOOK AD</a:t>
            </a:r>
            <a:endParaRPr lang="en-US" sz="1000" dirty="0"/>
          </a:p>
        </p:txBody>
      </p:sp>
      <p:sp>
        <p:nvSpPr>
          <p:cNvPr id="16" name="Text 14"/>
          <p:cNvSpPr/>
          <p:nvPr/>
        </p:nvSpPr>
        <p:spPr>
          <a:xfrm>
            <a:off x="914400" y="5074920"/>
            <a:ext cx="4892040" cy="1051560"/>
          </a:xfrm>
          <a:prstGeom prst="rect">
            <a:avLst/>
          </a:prstGeom>
          <a:noFill/>
          <a:ln/>
        </p:spPr>
        <p:txBody>
          <a:bodyPr wrap="square" rtlCol="0" anchor="ctr"/>
          <a:lstStyle/>
          <a:p>
            <a:pPr indent="0" marL="0">
              <a:buNone/>
            </a:pPr>
            <a:r>
              <a:rPr lang="en-US" sz="1800" i="1" dirty="0">
                <a:solidFill>
                  <a:srgbClr val="1A1A1A"/>
                </a:solidFill>
                <a:latin typeface="Helvetica Neue" pitchFamily="34" charset="0"/>
                <a:ea typeface="Helvetica Neue" pitchFamily="34" charset="-122"/>
                <a:cs typeface="Helvetica Neue" pitchFamily="34" charset="-120"/>
              </a:rPr>
              <a:t>"Brownies. Reimagined. Zero added sugar. Zero glycemic impact. The treat you don't have to apologize for."</a:t>
            </a:r>
            <a:endParaRPr lang="en-US" sz="1800" dirty="0"/>
          </a:p>
        </p:txBody>
      </p:sp>
      <p:sp>
        <p:nvSpPr>
          <p:cNvPr id="17" name="Shape 15"/>
          <p:cNvSpPr/>
          <p:nvPr/>
        </p:nvSpPr>
        <p:spPr>
          <a:xfrm>
            <a:off x="6172200" y="4526280"/>
            <a:ext cx="5440680" cy="1691640"/>
          </a:xfrm>
          <a:prstGeom prst="rect">
            <a:avLst/>
          </a:prstGeom>
          <a:solidFill>
            <a:srgbClr val="F8F4ED"/>
          </a:solidFill>
          <a:ln w="12700">
            <a:solidFill>
              <a:srgbClr val="F8F4ED"/>
            </a:solidFill>
            <a:prstDash val="solid"/>
          </a:ln>
        </p:spPr>
      </p:sp>
      <p:sp>
        <p:nvSpPr>
          <p:cNvPr id="18" name="Shape 16"/>
          <p:cNvSpPr/>
          <p:nvPr/>
        </p:nvSpPr>
        <p:spPr>
          <a:xfrm>
            <a:off x="6172200" y="4526280"/>
            <a:ext cx="109728" cy="1691640"/>
          </a:xfrm>
          <a:prstGeom prst="rect">
            <a:avLst/>
          </a:prstGeom>
          <a:solidFill>
            <a:srgbClr val="0E1A24"/>
          </a:solidFill>
          <a:ln w="12700">
            <a:solidFill>
              <a:srgbClr val="0E1A24"/>
            </a:solidFill>
            <a:prstDash val="solid"/>
          </a:ln>
        </p:spPr>
      </p:sp>
      <p:sp>
        <p:nvSpPr>
          <p:cNvPr id="19" name="Text 17"/>
          <p:cNvSpPr/>
          <p:nvPr/>
        </p:nvSpPr>
        <p:spPr>
          <a:xfrm>
            <a:off x="6537960" y="4754880"/>
            <a:ext cx="4892040" cy="274320"/>
          </a:xfrm>
          <a:prstGeom prst="rect">
            <a:avLst/>
          </a:prstGeom>
          <a:noFill/>
          <a:ln/>
        </p:spPr>
        <p:txBody>
          <a:bodyPr wrap="square" rtlCol="0" anchor="ctr"/>
          <a:lstStyle/>
          <a:p>
            <a:pPr indent="0" marL="0">
              <a:buNone/>
            </a:pPr>
            <a:r>
              <a:rPr lang="en-US" sz="1000" b="1" spc="400" kern="0" dirty="0">
                <a:solidFill>
                  <a:srgbClr val="0E1A24"/>
                </a:solidFill>
                <a:latin typeface="Helvetica Neue" pitchFamily="34" charset="0"/>
                <a:ea typeface="Helvetica Neue" pitchFamily="34" charset="-122"/>
                <a:cs typeface="Helvetica Neue" pitchFamily="34" charset="-120"/>
              </a:rPr>
              <a:t>X / TWITTER</a:t>
            </a:r>
            <a:endParaRPr lang="en-US" sz="1000" dirty="0"/>
          </a:p>
        </p:txBody>
      </p:sp>
      <p:sp>
        <p:nvSpPr>
          <p:cNvPr id="20" name="Text 18"/>
          <p:cNvSpPr/>
          <p:nvPr/>
        </p:nvSpPr>
        <p:spPr>
          <a:xfrm>
            <a:off x="6537960" y="5074920"/>
            <a:ext cx="4892040" cy="1051560"/>
          </a:xfrm>
          <a:prstGeom prst="rect">
            <a:avLst/>
          </a:prstGeom>
          <a:noFill/>
          <a:ln/>
        </p:spPr>
        <p:txBody>
          <a:bodyPr wrap="square" rtlCol="0" anchor="ctr"/>
          <a:lstStyle/>
          <a:p>
            <a:pPr indent="0" marL="0">
              <a:buNone/>
            </a:pPr>
            <a:r>
              <a:rPr lang="en-US" sz="1800" i="1" dirty="0">
                <a:solidFill>
                  <a:srgbClr val="1A1A1A"/>
                </a:solidFill>
                <a:latin typeface="Helvetica Neue" pitchFamily="34" charset="0"/>
                <a:ea typeface="Helvetica Neue" pitchFamily="34" charset="-122"/>
                <a:cs typeface="Helvetica Neue" pitchFamily="34" charset="-120"/>
              </a:rPr>
              <a:t>"Blood sugar is the new calorie."</a:t>
            </a:r>
            <a:endParaRPr lang="en-US" sz="1800" dirty="0"/>
          </a:p>
        </p:txBody>
      </p:sp>
      <p:sp>
        <p:nvSpPr>
          <p:cNvPr id="21" name="Text 19"/>
          <p:cNvSpPr/>
          <p:nvPr/>
        </p:nvSpPr>
        <p:spPr>
          <a:xfrm>
            <a:off x="548640" y="6263640"/>
            <a:ext cx="10972800" cy="365760"/>
          </a:xfrm>
          <a:prstGeom prst="rect">
            <a:avLst/>
          </a:prstGeom>
          <a:noFill/>
          <a:ln/>
        </p:spPr>
        <p:txBody>
          <a:bodyPr wrap="square" rtlCol="0" anchor="ctr"/>
          <a:lstStyle/>
          <a:p>
            <a:pPr algn="ctr" indent="0" marL="0">
              <a:buNone/>
            </a:pPr>
            <a:r>
              <a:rPr lang="en-US" sz="1300" i="1" dirty="0">
                <a:solidFill>
                  <a:srgbClr val="8D523E"/>
                </a:solidFill>
                <a:latin typeface="Helvetica Neue" pitchFamily="34" charset="0"/>
                <a:ea typeface="Helvetica Neue" pitchFamily="34" charset="-122"/>
                <a:cs typeface="Helvetica Neue" pitchFamily="34" charset="-120"/>
              </a:rPr>
              <a:t>Every sample passes the lexicon test and the compliance test before publication.</a:t>
            </a:r>
            <a:endParaRPr lang="en-US" sz="13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365760"/>
            <a:ext cx="10972800" cy="274320"/>
          </a:xfrm>
          <a:prstGeom prst="rect">
            <a:avLst/>
          </a:prstGeom>
          <a:noFill/>
          <a:ln/>
        </p:spPr>
        <p:txBody>
          <a:bodyPr wrap="square" rtlCol="0" anchor="ctr"/>
          <a:lstStyle/>
          <a:p>
            <a:pPr indent="0" marL="0">
              <a:buNone/>
            </a:pPr>
            <a:r>
              <a:rPr lang="en-US" sz="1000" spc="400" kern="0" dirty="0">
                <a:solidFill>
                  <a:srgbClr val="4F5A66"/>
                </a:solidFill>
                <a:latin typeface="Helvetica Neue" pitchFamily="34" charset="0"/>
                <a:ea typeface="Helvetica Neue" pitchFamily="34" charset="-122"/>
                <a:cs typeface="Helvetica Neue" pitchFamily="34" charset="-120"/>
              </a:rPr>
              <a:t>07  ·  CHANNEL STRATEGY</a:t>
            </a:r>
            <a:endParaRPr lang="en-US" sz="1000" dirty="0"/>
          </a:p>
        </p:txBody>
      </p:sp>
      <p:sp>
        <p:nvSpPr>
          <p:cNvPr id="3" name="Text 1"/>
          <p:cNvSpPr/>
          <p:nvPr/>
        </p:nvSpPr>
        <p:spPr>
          <a:xfrm>
            <a:off x="548640" y="777240"/>
            <a:ext cx="10972800" cy="914400"/>
          </a:xfrm>
          <a:prstGeom prst="rect">
            <a:avLst/>
          </a:prstGeom>
          <a:noFill/>
          <a:ln/>
        </p:spPr>
        <p:txBody>
          <a:bodyPr wrap="square" rtlCol="0" anchor="ctr"/>
          <a:lstStyle/>
          <a:p>
            <a:pPr indent="0" marL="0">
              <a:buNone/>
            </a:pPr>
            <a:r>
              <a:rPr lang="en-US" sz="3600" b="1" dirty="0">
                <a:solidFill>
                  <a:srgbClr val="1A1A1A"/>
                </a:solidFill>
                <a:latin typeface="Helvetica Neue" pitchFamily="34" charset="0"/>
                <a:ea typeface="Helvetica Neue" pitchFamily="34" charset="-122"/>
                <a:cs typeface="Helvetica Neue" pitchFamily="34" charset="-120"/>
              </a:rPr>
              <a:t>Five deep channels, three light touch.</a:t>
            </a:r>
            <a:endParaRPr lang="en-US" sz="3600" dirty="0"/>
          </a:p>
        </p:txBody>
      </p:sp>
      <p:sp>
        <p:nvSpPr>
          <p:cNvPr id="4" name="Text 2"/>
          <p:cNvSpPr/>
          <p:nvPr/>
        </p:nvSpPr>
        <p:spPr>
          <a:xfrm>
            <a:off x="548640" y="1737360"/>
            <a:ext cx="10972800" cy="457200"/>
          </a:xfrm>
          <a:prstGeom prst="rect">
            <a:avLst/>
          </a:prstGeom>
          <a:noFill/>
          <a:ln/>
        </p:spPr>
        <p:txBody>
          <a:bodyPr wrap="square" rtlCol="0" anchor="ctr"/>
          <a:lstStyle/>
          <a:p>
            <a:pPr indent="0" marL="0">
              <a:buNone/>
            </a:pPr>
            <a:r>
              <a:rPr lang="en-US" sz="1700" dirty="0">
                <a:solidFill>
                  <a:srgbClr val="4F5A66"/>
                </a:solidFill>
                <a:latin typeface="Helvetica Neue" pitchFamily="34" charset="0"/>
                <a:ea typeface="Helvetica Neue" pitchFamily="34" charset="-122"/>
                <a:cs typeface="Helvetica Neue" pitchFamily="34" charset="-120"/>
              </a:rPr>
              <a:t>First six months. Each channel has explicit voice-blend ratio, format spec, hook patterns, and sample outputs.</a:t>
            </a:r>
            <a:endParaRPr lang="en-US" sz="1700" dirty="0"/>
          </a:p>
        </p:txBody>
      </p:sp>
      <p:sp>
        <p:nvSpPr>
          <p:cNvPr id="5" name="Text 3"/>
          <p:cNvSpPr/>
          <p:nvPr/>
        </p:nvSpPr>
        <p:spPr>
          <a:xfrm>
            <a:off x="548640" y="2651760"/>
            <a:ext cx="10972800" cy="274320"/>
          </a:xfrm>
          <a:prstGeom prst="rect">
            <a:avLst/>
          </a:prstGeom>
          <a:noFill/>
          <a:ln/>
        </p:spPr>
        <p:txBody>
          <a:bodyPr wrap="square" rtlCol="0" anchor="ctr"/>
          <a:lstStyle/>
          <a:p>
            <a:pPr indent="0" marL="0">
              <a:buNone/>
            </a:pPr>
            <a:r>
              <a:rPr lang="en-US" sz="1100" b="1" spc="400" kern="0" dirty="0">
                <a:solidFill>
                  <a:srgbClr val="0E1A24"/>
                </a:solidFill>
                <a:latin typeface="Helvetica Neue" pitchFamily="34" charset="0"/>
                <a:ea typeface="Helvetica Neue" pitchFamily="34" charset="-122"/>
                <a:cs typeface="Helvetica Neue" pitchFamily="34" charset="-120"/>
              </a:rPr>
              <a:t>DEEP</a:t>
            </a:r>
            <a:endParaRPr lang="en-US" sz="1100" dirty="0"/>
          </a:p>
        </p:txBody>
      </p:sp>
      <p:sp>
        <p:nvSpPr>
          <p:cNvPr id="6" name="Shape 4"/>
          <p:cNvSpPr/>
          <p:nvPr/>
        </p:nvSpPr>
        <p:spPr>
          <a:xfrm>
            <a:off x="315468" y="3017520"/>
            <a:ext cx="2194560" cy="1463040"/>
          </a:xfrm>
          <a:prstGeom prst="rect">
            <a:avLst/>
          </a:prstGeom>
          <a:solidFill>
            <a:srgbClr val="0E1A24"/>
          </a:solidFill>
          <a:ln w="12700">
            <a:solidFill>
              <a:srgbClr val="0E1A24"/>
            </a:solidFill>
            <a:prstDash val="solid"/>
          </a:ln>
        </p:spPr>
      </p:sp>
      <p:sp>
        <p:nvSpPr>
          <p:cNvPr id="7" name="Text 5"/>
          <p:cNvSpPr/>
          <p:nvPr/>
        </p:nvSpPr>
        <p:spPr>
          <a:xfrm>
            <a:off x="452628" y="3337560"/>
            <a:ext cx="1920240" cy="502920"/>
          </a:xfrm>
          <a:prstGeom prst="rect">
            <a:avLst/>
          </a:prstGeom>
          <a:noFill/>
          <a:ln/>
        </p:spPr>
        <p:txBody>
          <a:bodyPr wrap="square" rtlCol="0" anchor="ctr"/>
          <a:lstStyle/>
          <a:p>
            <a:pPr algn="ctr" indent="0" marL="0">
              <a:buNone/>
            </a:pPr>
            <a:r>
              <a:rPr lang="en-US" sz="2200" b="1" dirty="0">
                <a:solidFill>
                  <a:srgbClr val="FFFFFF"/>
                </a:solidFill>
                <a:latin typeface="Helvetica Neue" pitchFamily="34" charset="0"/>
                <a:ea typeface="Helvetica Neue" pitchFamily="34" charset="-122"/>
                <a:cs typeface="Helvetica Neue" pitchFamily="34" charset="-120"/>
              </a:rPr>
              <a:t>EMAIL</a:t>
            </a:r>
            <a:endParaRPr lang="en-US" sz="2200" dirty="0"/>
          </a:p>
        </p:txBody>
      </p:sp>
      <p:sp>
        <p:nvSpPr>
          <p:cNvPr id="8" name="Text 6"/>
          <p:cNvSpPr/>
          <p:nvPr/>
        </p:nvSpPr>
        <p:spPr>
          <a:xfrm>
            <a:off x="452628" y="3886200"/>
            <a:ext cx="1920240" cy="365760"/>
          </a:xfrm>
          <a:prstGeom prst="rect">
            <a:avLst/>
          </a:prstGeom>
          <a:noFill/>
          <a:ln/>
        </p:spPr>
        <p:txBody>
          <a:bodyPr wrap="square" rtlCol="0" anchor="ctr"/>
          <a:lstStyle/>
          <a:p>
            <a:pPr algn="ctr" indent="0" marL="0">
              <a:buNone/>
            </a:pPr>
            <a:r>
              <a:rPr lang="en-US" sz="1100" spc="200" kern="0" dirty="0">
                <a:solidFill>
                  <a:srgbClr val="A8B4BF"/>
                </a:solidFill>
                <a:latin typeface="Helvetica Neue" pitchFamily="34" charset="0"/>
                <a:ea typeface="Helvetica Neue" pitchFamily="34" charset="-122"/>
                <a:cs typeface="Helvetica Neue" pitchFamily="34" charset="-120"/>
              </a:rPr>
              <a:t>70/30  ·  flows-led</a:t>
            </a:r>
            <a:endParaRPr lang="en-US" sz="1100" dirty="0"/>
          </a:p>
        </p:txBody>
      </p:sp>
      <p:sp>
        <p:nvSpPr>
          <p:cNvPr id="9" name="Shape 7"/>
          <p:cNvSpPr/>
          <p:nvPr/>
        </p:nvSpPr>
        <p:spPr>
          <a:xfrm>
            <a:off x="2656332" y="3017520"/>
            <a:ext cx="2194560" cy="1463040"/>
          </a:xfrm>
          <a:prstGeom prst="rect">
            <a:avLst/>
          </a:prstGeom>
          <a:solidFill>
            <a:srgbClr val="0E1A24"/>
          </a:solidFill>
          <a:ln w="12700">
            <a:solidFill>
              <a:srgbClr val="0E1A24"/>
            </a:solidFill>
            <a:prstDash val="solid"/>
          </a:ln>
        </p:spPr>
      </p:sp>
      <p:sp>
        <p:nvSpPr>
          <p:cNvPr id="10" name="Text 8"/>
          <p:cNvSpPr/>
          <p:nvPr/>
        </p:nvSpPr>
        <p:spPr>
          <a:xfrm>
            <a:off x="2793492" y="3337560"/>
            <a:ext cx="1920240" cy="502920"/>
          </a:xfrm>
          <a:prstGeom prst="rect">
            <a:avLst/>
          </a:prstGeom>
          <a:noFill/>
          <a:ln/>
        </p:spPr>
        <p:txBody>
          <a:bodyPr wrap="square" rtlCol="0" anchor="ctr"/>
          <a:lstStyle/>
          <a:p>
            <a:pPr algn="ctr" indent="0" marL="0">
              <a:buNone/>
            </a:pPr>
            <a:r>
              <a:rPr lang="en-US" sz="2200" b="1" dirty="0">
                <a:solidFill>
                  <a:srgbClr val="FFFFFF"/>
                </a:solidFill>
                <a:latin typeface="Helvetica Neue" pitchFamily="34" charset="0"/>
                <a:ea typeface="Helvetica Neue" pitchFamily="34" charset="-122"/>
                <a:cs typeface="Helvetica Neue" pitchFamily="34" charset="-120"/>
              </a:rPr>
              <a:t>TIKTOK</a:t>
            </a:r>
            <a:endParaRPr lang="en-US" sz="2200" dirty="0"/>
          </a:p>
        </p:txBody>
      </p:sp>
      <p:sp>
        <p:nvSpPr>
          <p:cNvPr id="11" name="Text 9"/>
          <p:cNvSpPr/>
          <p:nvPr/>
        </p:nvSpPr>
        <p:spPr>
          <a:xfrm>
            <a:off x="2793492" y="3886200"/>
            <a:ext cx="1920240" cy="365760"/>
          </a:xfrm>
          <a:prstGeom prst="rect">
            <a:avLst/>
          </a:prstGeom>
          <a:noFill/>
          <a:ln/>
        </p:spPr>
        <p:txBody>
          <a:bodyPr wrap="square" rtlCol="0" anchor="ctr"/>
          <a:lstStyle/>
          <a:p>
            <a:pPr algn="ctr" indent="0" marL="0">
              <a:buNone/>
            </a:pPr>
            <a:r>
              <a:rPr lang="en-US" sz="1100" spc="200" kern="0" dirty="0">
                <a:solidFill>
                  <a:srgbClr val="A8B4BF"/>
                </a:solidFill>
                <a:latin typeface="Helvetica Neue" pitchFamily="34" charset="0"/>
                <a:ea typeface="Helvetica Neue" pitchFamily="34" charset="-122"/>
                <a:cs typeface="Helvetica Neue" pitchFamily="34" charset="-120"/>
              </a:rPr>
              <a:t>50/50  ·  discovery</a:t>
            </a:r>
            <a:endParaRPr lang="en-US" sz="1100" dirty="0"/>
          </a:p>
        </p:txBody>
      </p:sp>
      <p:sp>
        <p:nvSpPr>
          <p:cNvPr id="12" name="Shape 10"/>
          <p:cNvSpPr/>
          <p:nvPr/>
        </p:nvSpPr>
        <p:spPr>
          <a:xfrm>
            <a:off x="4997196" y="3017520"/>
            <a:ext cx="2194560" cy="1463040"/>
          </a:xfrm>
          <a:prstGeom prst="rect">
            <a:avLst/>
          </a:prstGeom>
          <a:solidFill>
            <a:srgbClr val="0E1A24"/>
          </a:solidFill>
          <a:ln w="12700">
            <a:solidFill>
              <a:srgbClr val="0E1A24"/>
            </a:solidFill>
            <a:prstDash val="solid"/>
          </a:ln>
        </p:spPr>
      </p:sp>
      <p:sp>
        <p:nvSpPr>
          <p:cNvPr id="13" name="Text 11"/>
          <p:cNvSpPr/>
          <p:nvPr/>
        </p:nvSpPr>
        <p:spPr>
          <a:xfrm>
            <a:off x="5134356" y="3337560"/>
            <a:ext cx="1920240" cy="502920"/>
          </a:xfrm>
          <a:prstGeom prst="rect">
            <a:avLst/>
          </a:prstGeom>
          <a:noFill/>
          <a:ln/>
        </p:spPr>
        <p:txBody>
          <a:bodyPr wrap="square" rtlCol="0" anchor="ctr"/>
          <a:lstStyle/>
          <a:p>
            <a:pPr algn="ctr" indent="0" marL="0">
              <a:buNone/>
            </a:pPr>
            <a:r>
              <a:rPr lang="en-US" sz="2200" b="1" dirty="0">
                <a:solidFill>
                  <a:srgbClr val="FFFFFF"/>
                </a:solidFill>
                <a:latin typeface="Helvetica Neue" pitchFamily="34" charset="0"/>
                <a:ea typeface="Helvetica Neue" pitchFamily="34" charset="-122"/>
                <a:cs typeface="Helvetica Neue" pitchFamily="34" charset="-120"/>
              </a:rPr>
              <a:t>FACEBOOK</a:t>
            </a:r>
            <a:endParaRPr lang="en-US" sz="2200" dirty="0"/>
          </a:p>
        </p:txBody>
      </p:sp>
      <p:sp>
        <p:nvSpPr>
          <p:cNvPr id="14" name="Text 12"/>
          <p:cNvSpPr/>
          <p:nvPr/>
        </p:nvSpPr>
        <p:spPr>
          <a:xfrm>
            <a:off x="5134356" y="3886200"/>
            <a:ext cx="1920240" cy="365760"/>
          </a:xfrm>
          <a:prstGeom prst="rect">
            <a:avLst/>
          </a:prstGeom>
          <a:noFill/>
          <a:ln/>
        </p:spPr>
        <p:txBody>
          <a:bodyPr wrap="square" rtlCol="0" anchor="ctr"/>
          <a:lstStyle/>
          <a:p>
            <a:pPr algn="ctr" indent="0" marL="0">
              <a:buNone/>
            </a:pPr>
            <a:r>
              <a:rPr lang="en-US" sz="1100" spc="200" kern="0" dirty="0">
                <a:solidFill>
                  <a:srgbClr val="A8B4BF"/>
                </a:solidFill>
                <a:latin typeface="Helvetica Neue" pitchFamily="34" charset="0"/>
                <a:ea typeface="Helvetica Neue" pitchFamily="34" charset="-122"/>
                <a:cs typeface="Helvetica Neue" pitchFamily="34" charset="-120"/>
              </a:rPr>
              <a:t>60/40  ·  paid</a:t>
            </a:r>
            <a:endParaRPr lang="en-US" sz="1100" dirty="0"/>
          </a:p>
        </p:txBody>
      </p:sp>
      <p:sp>
        <p:nvSpPr>
          <p:cNvPr id="15" name="Shape 13"/>
          <p:cNvSpPr/>
          <p:nvPr/>
        </p:nvSpPr>
        <p:spPr>
          <a:xfrm>
            <a:off x="7338060" y="3017520"/>
            <a:ext cx="2194560" cy="1463040"/>
          </a:xfrm>
          <a:prstGeom prst="rect">
            <a:avLst/>
          </a:prstGeom>
          <a:solidFill>
            <a:srgbClr val="0E1A24"/>
          </a:solidFill>
          <a:ln w="12700">
            <a:solidFill>
              <a:srgbClr val="0E1A24"/>
            </a:solidFill>
            <a:prstDash val="solid"/>
          </a:ln>
        </p:spPr>
      </p:sp>
      <p:sp>
        <p:nvSpPr>
          <p:cNvPr id="16" name="Text 14"/>
          <p:cNvSpPr/>
          <p:nvPr/>
        </p:nvSpPr>
        <p:spPr>
          <a:xfrm>
            <a:off x="7475220" y="3337560"/>
            <a:ext cx="1920240" cy="502920"/>
          </a:xfrm>
          <a:prstGeom prst="rect">
            <a:avLst/>
          </a:prstGeom>
          <a:noFill/>
          <a:ln/>
        </p:spPr>
        <p:txBody>
          <a:bodyPr wrap="square" rtlCol="0" anchor="ctr"/>
          <a:lstStyle/>
          <a:p>
            <a:pPr algn="ctr" indent="0" marL="0">
              <a:buNone/>
            </a:pPr>
            <a:r>
              <a:rPr lang="en-US" sz="2200" b="1" dirty="0">
                <a:solidFill>
                  <a:srgbClr val="FFFFFF"/>
                </a:solidFill>
                <a:latin typeface="Helvetica Neue" pitchFamily="34" charset="0"/>
                <a:ea typeface="Helvetica Neue" pitchFamily="34" charset="-122"/>
                <a:cs typeface="Helvetica Neue" pitchFamily="34" charset="-120"/>
              </a:rPr>
              <a:t>YOUTUBE</a:t>
            </a:r>
            <a:endParaRPr lang="en-US" sz="2200" dirty="0"/>
          </a:p>
        </p:txBody>
      </p:sp>
      <p:sp>
        <p:nvSpPr>
          <p:cNvPr id="17" name="Text 15"/>
          <p:cNvSpPr/>
          <p:nvPr/>
        </p:nvSpPr>
        <p:spPr>
          <a:xfrm>
            <a:off x="7475220" y="3886200"/>
            <a:ext cx="1920240" cy="365760"/>
          </a:xfrm>
          <a:prstGeom prst="rect">
            <a:avLst/>
          </a:prstGeom>
          <a:noFill/>
          <a:ln/>
        </p:spPr>
        <p:txBody>
          <a:bodyPr wrap="square" rtlCol="0" anchor="ctr"/>
          <a:lstStyle/>
          <a:p>
            <a:pPr algn="ctr" indent="0" marL="0">
              <a:buNone/>
            </a:pPr>
            <a:r>
              <a:rPr lang="en-US" sz="1100" spc="200" kern="0" dirty="0">
                <a:solidFill>
                  <a:srgbClr val="A8B4BF"/>
                </a:solidFill>
                <a:latin typeface="Helvetica Neue" pitchFamily="34" charset="0"/>
                <a:ea typeface="Helvetica Neue" pitchFamily="34" charset="-122"/>
                <a:cs typeface="Helvetica Neue" pitchFamily="34" charset="-120"/>
              </a:rPr>
              <a:t>85/15  ·  long-form authority</a:t>
            </a:r>
            <a:endParaRPr lang="en-US" sz="1100" dirty="0"/>
          </a:p>
        </p:txBody>
      </p:sp>
      <p:sp>
        <p:nvSpPr>
          <p:cNvPr id="18" name="Shape 16"/>
          <p:cNvSpPr/>
          <p:nvPr/>
        </p:nvSpPr>
        <p:spPr>
          <a:xfrm>
            <a:off x="9678924" y="3017520"/>
            <a:ext cx="2194560" cy="1463040"/>
          </a:xfrm>
          <a:prstGeom prst="rect">
            <a:avLst/>
          </a:prstGeom>
          <a:solidFill>
            <a:srgbClr val="0E1A24"/>
          </a:solidFill>
          <a:ln w="12700">
            <a:solidFill>
              <a:srgbClr val="0E1A24"/>
            </a:solidFill>
            <a:prstDash val="solid"/>
          </a:ln>
        </p:spPr>
      </p:sp>
      <p:sp>
        <p:nvSpPr>
          <p:cNvPr id="19" name="Text 17"/>
          <p:cNvSpPr/>
          <p:nvPr/>
        </p:nvSpPr>
        <p:spPr>
          <a:xfrm>
            <a:off x="9816084" y="3337560"/>
            <a:ext cx="1920240" cy="502920"/>
          </a:xfrm>
          <a:prstGeom prst="rect">
            <a:avLst/>
          </a:prstGeom>
          <a:noFill/>
          <a:ln/>
        </p:spPr>
        <p:txBody>
          <a:bodyPr wrap="square" rtlCol="0" anchor="ctr"/>
          <a:lstStyle/>
          <a:p>
            <a:pPr algn="ctr" indent="0" marL="0">
              <a:buNone/>
            </a:pPr>
            <a:r>
              <a:rPr lang="en-US" sz="2200" b="1" dirty="0">
                <a:solidFill>
                  <a:srgbClr val="FFFFFF"/>
                </a:solidFill>
                <a:latin typeface="Helvetica Neue" pitchFamily="34" charset="0"/>
                <a:ea typeface="Helvetica Neue" pitchFamily="34" charset="-122"/>
                <a:cs typeface="Helvetica Neue" pitchFamily="34" charset="-120"/>
              </a:rPr>
              <a:t>X</a:t>
            </a:r>
            <a:endParaRPr lang="en-US" sz="2200" dirty="0"/>
          </a:p>
        </p:txBody>
      </p:sp>
      <p:sp>
        <p:nvSpPr>
          <p:cNvPr id="20" name="Text 18"/>
          <p:cNvSpPr/>
          <p:nvPr/>
        </p:nvSpPr>
        <p:spPr>
          <a:xfrm>
            <a:off x="9816084" y="3886200"/>
            <a:ext cx="1920240" cy="365760"/>
          </a:xfrm>
          <a:prstGeom prst="rect">
            <a:avLst/>
          </a:prstGeom>
          <a:noFill/>
          <a:ln/>
        </p:spPr>
        <p:txBody>
          <a:bodyPr wrap="square" rtlCol="0" anchor="ctr"/>
          <a:lstStyle/>
          <a:p>
            <a:pPr algn="ctr" indent="0" marL="0">
              <a:buNone/>
            </a:pPr>
            <a:r>
              <a:rPr lang="en-US" sz="1100" spc="200" kern="0" dirty="0">
                <a:solidFill>
                  <a:srgbClr val="A8B4BF"/>
                </a:solidFill>
                <a:latin typeface="Helvetica Neue" pitchFamily="34" charset="0"/>
                <a:ea typeface="Helvetica Neue" pitchFamily="34" charset="-122"/>
                <a:cs typeface="Helvetica Neue" pitchFamily="34" charset="-120"/>
              </a:rPr>
              <a:t>70/30  ·  aphorism</a:t>
            </a:r>
            <a:endParaRPr lang="en-US" sz="1100" dirty="0"/>
          </a:p>
        </p:txBody>
      </p:sp>
      <p:sp>
        <p:nvSpPr>
          <p:cNvPr id="21" name="Text 19"/>
          <p:cNvSpPr/>
          <p:nvPr/>
        </p:nvSpPr>
        <p:spPr>
          <a:xfrm>
            <a:off x="548640" y="4937760"/>
            <a:ext cx="10972800" cy="274320"/>
          </a:xfrm>
          <a:prstGeom prst="rect">
            <a:avLst/>
          </a:prstGeom>
          <a:noFill/>
          <a:ln/>
        </p:spPr>
        <p:txBody>
          <a:bodyPr wrap="square" rtlCol="0" anchor="ctr"/>
          <a:lstStyle/>
          <a:p>
            <a:pPr indent="0" marL="0">
              <a:buNone/>
            </a:pPr>
            <a:r>
              <a:rPr lang="en-US" sz="1100" b="1" spc="400" kern="0" dirty="0">
                <a:solidFill>
                  <a:srgbClr val="4F5A66"/>
                </a:solidFill>
                <a:latin typeface="Helvetica Neue" pitchFamily="34" charset="0"/>
                <a:ea typeface="Helvetica Neue" pitchFamily="34" charset="-122"/>
                <a:cs typeface="Helvetica Neue" pitchFamily="34" charset="-120"/>
              </a:rPr>
              <a:t>LIGHT TOUCH</a:t>
            </a:r>
            <a:endParaRPr lang="en-US" sz="1100" dirty="0"/>
          </a:p>
        </p:txBody>
      </p:sp>
      <p:sp>
        <p:nvSpPr>
          <p:cNvPr id="22" name="Shape 20"/>
          <p:cNvSpPr/>
          <p:nvPr/>
        </p:nvSpPr>
        <p:spPr>
          <a:xfrm>
            <a:off x="461772" y="5303520"/>
            <a:ext cx="3657600" cy="1005840"/>
          </a:xfrm>
          <a:prstGeom prst="rect">
            <a:avLst/>
          </a:prstGeom>
          <a:solidFill>
            <a:srgbClr val="F8F4ED"/>
          </a:solidFill>
          <a:ln w="12700">
            <a:solidFill>
              <a:srgbClr val="F8F4ED"/>
            </a:solidFill>
            <a:prstDash val="solid"/>
          </a:ln>
        </p:spPr>
      </p:sp>
      <p:sp>
        <p:nvSpPr>
          <p:cNvPr id="23" name="Text 21"/>
          <p:cNvSpPr/>
          <p:nvPr/>
        </p:nvSpPr>
        <p:spPr>
          <a:xfrm>
            <a:off x="644652" y="5486400"/>
            <a:ext cx="3291840" cy="365760"/>
          </a:xfrm>
          <a:prstGeom prst="rect">
            <a:avLst/>
          </a:prstGeom>
          <a:noFill/>
          <a:ln/>
        </p:spPr>
        <p:txBody>
          <a:bodyPr wrap="square" rtlCol="0" anchor="ctr"/>
          <a:lstStyle/>
          <a:p>
            <a:pPr algn="ctr" indent="0" marL="0">
              <a:buNone/>
            </a:pPr>
            <a:r>
              <a:rPr lang="en-US" sz="1600" b="1" dirty="0">
                <a:solidFill>
                  <a:srgbClr val="1A1A1A"/>
                </a:solidFill>
                <a:latin typeface="Helvetica Neue" pitchFamily="34" charset="0"/>
                <a:ea typeface="Helvetica Neue" pitchFamily="34" charset="-122"/>
                <a:cs typeface="Helvetica Neue" pitchFamily="34" charset="-120"/>
              </a:rPr>
              <a:t>INSTAGRAM</a:t>
            </a:r>
            <a:endParaRPr lang="en-US" sz="1600" dirty="0"/>
          </a:p>
        </p:txBody>
      </p:sp>
      <p:sp>
        <p:nvSpPr>
          <p:cNvPr id="24" name="Text 22"/>
          <p:cNvSpPr/>
          <p:nvPr/>
        </p:nvSpPr>
        <p:spPr>
          <a:xfrm>
            <a:off x="644652" y="5870448"/>
            <a:ext cx="3291840" cy="365760"/>
          </a:xfrm>
          <a:prstGeom prst="rect">
            <a:avLst/>
          </a:prstGeom>
          <a:noFill/>
          <a:ln/>
        </p:spPr>
        <p:txBody>
          <a:bodyPr wrap="square" rtlCol="0" anchor="ctr"/>
          <a:lstStyle/>
          <a:p>
            <a:pPr algn="ctr" indent="0" marL="0">
              <a:buNone/>
            </a:pPr>
            <a:r>
              <a:rPr lang="en-US" sz="1100" dirty="0">
                <a:solidFill>
                  <a:srgbClr val="4F5A66"/>
                </a:solidFill>
                <a:latin typeface="Helvetica Neue" pitchFamily="34" charset="0"/>
                <a:ea typeface="Helvetica Neue" pitchFamily="34" charset="-122"/>
                <a:cs typeface="Helvetica Neue" pitchFamily="34" charset="-120"/>
              </a:rPr>
              <a:t>60/40</a:t>
            </a:r>
            <a:endParaRPr lang="en-US" sz="1100" dirty="0"/>
          </a:p>
        </p:txBody>
      </p:sp>
      <p:sp>
        <p:nvSpPr>
          <p:cNvPr id="25" name="Shape 23"/>
          <p:cNvSpPr/>
          <p:nvPr/>
        </p:nvSpPr>
        <p:spPr>
          <a:xfrm>
            <a:off x="4265676" y="5303520"/>
            <a:ext cx="3657600" cy="1005840"/>
          </a:xfrm>
          <a:prstGeom prst="rect">
            <a:avLst/>
          </a:prstGeom>
          <a:solidFill>
            <a:srgbClr val="F8F4ED"/>
          </a:solidFill>
          <a:ln w="12700">
            <a:solidFill>
              <a:srgbClr val="F8F4ED"/>
            </a:solidFill>
            <a:prstDash val="solid"/>
          </a:ln>
        </p:spPr>
      </p:sp>
      <p:sp>
        <p:nvSpPr>
          <p:cNvPr id="26" name="Text 24"/>
          <p:cNvSpPr/>
          <p:nvPr/>
        </p:nvSpPr>
        <p:spPr>
          <a:xfrm>
            <a:off x="4448556" y="5486400"/>
            <a:ext cx="3291840" cy="365760"/>
          </a:xfrm>
          <a:prstGeom prst="rect">
            <a:avLst/>
          </a:prstGeom>
          <a:noFill/>
          <a:ln/>
        </p:spPr>
        <p:txBody>
          <a:bodyPr wrap="square" rtlCol="0" anchor="ctr"/>
          <a:lstStyle/>
          <a:p>
            <a:pPr algn="ctr" indent="0" marL="0">
              <a:buNone/>
            </a:pPr>
            <a:r>
              <a:rPr lang="en-US" sz="1600" b="1" dirty="0">
                <a:solidFill>
                  <a:srgbClr val="1A1A1A"/>
                </a:solidFill>
                <a:latin typeface="Helvetica Neue" pitchFamily="34" charset="0"/>
                <a:ea typeface="Helvetica Neue" pitchFamily="34" charset="-122"/>
                <a:cs typeface="Helvetica Neue" pitchFamily="34" charset="-120"/>
              </a:rPr>
              <a:t>PINTEREST</a:t>
            </a:r>
            <a:endParaRPr lang="en-US" sz="1600" dirty="0"/>
          </a:p>
        </p:txBody>
      </p:sp>
      <p:sp>
        <p:nvSpPr>
          <p:cNvPr id="27" name="Text 25"/>
          <p:cNvSpPr/>
          <p:nvPr/>
        </p:nvSpPr>
        <p:spPr>
          <a:xfrm>
            <a:off x="4448556" y="5870448"/>
            <a:ext cx="3291840" cy="365760"/>
          </a:xfrm>
          <a:prstGeom prst="rect">
            <a:avLst/>
          </a:prstGeom>
          <a:noFill/>
          <a:ln/>
        </p:spPr>
        <p:txBody>
          <a:bodyPr wrap="square" rtlCol="0" anchor="ctr"/>
          <a:lstStyle/>
          <a:p>
            <a:pPr algn="ctr" indent="0" marL="0">
              <a:buNone/>
            </a:pPr>
            <a:r>
              <a:rPr lang="en-US" sz="1100" dirty="0">
                <a:solidFill>
                  <a:srgbClr val="4F5A66"/>
                </a:solidFill>
                <a:latin typeface="Helvetica Neue" pitchFamily="34" charset="0"/>
                <a:ea typeface="Helvetica Neue" pitchFamily="34" charset="-122"/>
                <a:cs typeface="Helvetica Neue" pitchFamily="34" charset="-120"/>
              </a:rPr>
              <a:t>40/60</a:t>
            </a:r>
            <a:endParaRPr lang="en-US" sz="1100" dirty="0"/>
          </a:p>
        </p:txBody>
      </p:sp>
      <p:sp>
        <p:nvSpPr>
          <p:cNvPr id="28" name="Shape 26"/>
          <p:cNvSpPr/>
          <p:nvPr/>
        </p:nvSpPr>
        <p:spPr>
          <a:xfrm>
            <a:off x="8069580" y="5303520"/>
            <a:ext cx="3657600" cy="1005840"/>
          </a:xfrm>
          <a:prstGeom prst="rect">
            <a:avLst/>
          </a:prstGeom>
          <a:solidFill>
            <a:srgbClr val="F8F4ED"/>
          </a:solidFill>
          <a:ln w="12700">
            <a:solidFill>
              <a:srgbClr val="F8F4ED"/>
            </a:solidFill>
            <a:prstDash val="solid"/>
          </a:ln>
        </p:spPr>
      </p:sp>
      <p:sp>
        <p:nvSpPr>
          <p:cNvPr id="29" name="Text 27"/>
          <p:cNvSpPr/>
          <p:nvPr/>
        </p:nvSpPr>
        <p:spPr>
          <a:xfrm>
            <a:off x="8252460" y="5486400"/>
            <a:ext cx="3291840" cy="365760"/>
          </a:xfrm>
          <a:prstGeom prst="rect">
            <a:avLst/>
          </a:prstGeom>
          <a:noFill/>
          <a:ln/>
        </p:spPr>
        <p:txBody>
          <a:bodyPr wrap="square" rtlCol="0" anchor="ctr"/>
          <a:lstStyle/>
          <a:p>
            <a:pPr algn="ctr" indent="0" marL="0">
              <a:buNone/>
            </a:pPr>
            <a:r>
              <a:rPr lang="en-US" sz="1600" b="1" dirty="0">
                <a:solidFill>
                  <a:srgbClr val="1A1A1A"/>
                </a:solidFill>
                <a:latin typeface="Helvetica Neue" pitchFamily="34" charset="0"/>
                <a:ea typeface="Helvetica Neue" pitchFamily="34" charset="-122"/>
                <a:cs typeface="Helvetica Neue" pitchFamily="34" charset="-120"/>
              </a:rPr>
              <a:t>LINKEDIN</a:t>
            </a:r>
            <a:endParaRPr lang="en-US" sz="1600" dirty="0"/>
          </a:p>
        </p:txBody>
      </p:sp>
      <p:sp>
        <p:nvSpPr>
          <p:cNvPr id="30" name="Text 28"/>
          <p:cNvSpPr/>
          <p:nvPr/>
        </p:nvSpPr>
        <p:spPr>
          <a:xfrm>
            <a:off x="8252460" y="5870448"/>
            <a:ext cx="3291840" cy="365760"/>
          </a:xfrm>
          <a:prstGeom prst="rect">
            <a:avLst/>
          </a:prstGeom>
          <a:noFill/>
          <a:ln/>
        </p:spPr>
        <p:txBody>
          <a:bodyPr wrap="square" rtlCol="0" anchor="ctr"/>
          <a:lstStyle/>
          <a:p>
            <a:pPr algn="ctr" indent="0" marL="0">
              <a:buNone/>
            </a:pPr>
            <a:r>
              <a:rPr lang="en-US" sz="1100" dirty="0">
                <a:solidFill>
                  <a:srgbClr val="4F5A66"/>
                </a:solidFill>
                <a:latin typeface="Helvetica Neue" pitchFamily="34" charset="0"/>
                <a:ea typeface="Helvetica Neue" pitchFamily="34" charset="-122"/>
                <a:cs typeface="Helvetica Neue" pitchFamily="34" charset="-120"/>
              </a:rPr>
              <a:t>80/20  ·  founder POV (activate when ready)</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16</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Blood Sugar Friendly™ — Brand System Brief (Investor Edition)</dc:title>
  <dc:subject>PptxGenJS Presentation</dc:subject>
  <dc:creator>BSF Nutrition Inc.</dc:creator>
  <cp:lastModifiedBy>BSF Nutrition Inc.</cp:lastModifiedBy>
  <cp:revision>1</cp:revision>
  <dcterms:created xsi:type="dcterms:W3CDTF">2026-05-20T16:58:49Z</dcterms:created>
  <dcterms:modified xsi:type="dcterms:W3CDTF">2026-05-20T16:58:49Z</dcterms:modified>
</cp:coreProperties>
</file>